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74" r:id="rId6"/>
    <p:sldId id="260" r:id="rId7"/>
    <p:sldId id="272" r:id="rId8"/>
    <p:sldId id="275" r:id="rId9"/>
    <p:sldId id="276" r:id="rId10"/>
    <p:sldId id="262" r:id="rId11"/>
    <p:sldId id="278" r:id="rId12"/>
    <p:sldId id="269" r:id="rId13"/>
    <p:sldId id="277" r:id="rId14"/>
    <p:sldId id="270" r:id="rId15"/>
    <p:sldId id="263" r:id="rId16"/>
    <p:sldId id="265" r:id="rId17"/>
    <p:sldId id="271" r:id="rId18"/>
    <p:sldId id="26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984" autoAdjust="0"/>
    <p:restoredTop sz="94660"/>
  </p:normalViewPr>
  <p:slideViewPr>
    <p:cSldViewPr snapToGrid="0">
      <p:cViewPr varScale="1">
        <p:scale>
          <a:sx n="68" d="100"/>
          <a:sy n="68" d="100"/>
        </p:scale>
        <p:origin x="40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C91A507-0FE8-4909-82F5-560AF2215A6B}" type="datetimeFigureOut">
              <a:rPr lang="he-IL" smtClean="0"/>
              <a:t>כ"ד/אב/תשפ"ב</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7F78438-74FE-4B35-BEF6-605807F2401C}" type="slidenum">
              <a:rPr lang="he-IL" smtClean="0"/>
              <a:t>‹#›</a:t>
            </a:fld>
            <a:endParaRPr lang="he-IL"/>
          </a:p>
        </p:txBody>
      </p:sp>
    </p:spTree>
    <p:extLst>
      <p:ext uri="{BB962C8B-B14F-4D97-AF65-F5344CB8AC3E}">
        <p14:creationId xmlns:p14="http://schemas.microsoft.com/office/powerpoint/2010/main" val="1231683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CC91A507-0FE8-4909-82F5-560AF2215A6B}" type="datetimeFigureOut">
              <a:rPr lang="he-IL" smtClean="0"/>
              <a:t>כ"ד/אב/תשפ"ב</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7F78438-74FE-4B35-BEF6-605807F2401C}" type="slidenum">
              <a:rPr lang="he-IL" smtClean="0"/>
              <a:t>‹#›</a:t>
            </a:fld>
            <a:endParaRPr lang="he-IL"/>
          </a:p>
        </p:txBody>
      </p:sp>
    </p:spTree>
    <p:extLst>
      <p:ext uri="{BB962C8B-B14F-4D97-AF65-F5344CB8AC3E}">
        <p14:creationId xmlns:p14="http://schemas.microsoft.com/office/powerpoint/2010/main" val="1409903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CC91A507-0FE8-4909-82F5-560AF2215A6B}" type="datetimeFigureOut">
              <a:rPr lang="he-IL" smtClean="0"/>
              <a:t>כ"ד/אב/תשפ"ב</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7F78438-74FE-4B35-BEF6-605807F2401C}" type="slidenum">
              <a:rPr lang="he-IL" smtClean="0"/>
              <a:t>‹#›</a:t>
            </a:fld>
            <a:endParaRPr lang="he-IL"/>
          </a:p>
        </p:txBody>
      </p:sp>
    </p:spTree>
    <p:extLst>
      <p:ext uri="{BB962C8B-B14F-4D97-AF65-F5344CB8AC3E}">
        <p14:creationId xmlns:p14="http://schemas.microsoft.com/office/powerpoint/2010/main" val="242251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C91A507-0FE8-4909-82F5-560AF2215A6B}" type="datetimeFigureOut">
              <a:rPr lang="he-IL" smtClean="0"/>
              <a:t>כ"ד/אב/תשפ"ב</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07F78438-74FE-4B35-BEF6-605807F2401C}" type="slidenum">
              <a:rPr lang="he-IL" smtClean="0"/>
              <a:t>‹#›</a:t>
            </a:fld>
            <a:endParaRPr lang="he-IL"/>
          </a:p>
        </p:txBody>
      </p:sp>
    </p:spTree>
    <p:extLst>
      <p:ext uri="{BB962C8B-B14F-4D97-AF65-F5344CB8AC3E}">
        <p14:creationId xmlns:p14="http://schemas.microsoft.com/office/powerpoint/2010/main" val="3995279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839788" y="2505075"/>
            <a:ext cx="5157787"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6172200" y="2505075"/>
            <a:ext cx="5183188"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C91A507-0FE8-4909-82F5-560AF2215A6B}" type="datetimeFigureOut">
              <a:rPr lang="he-IL" smtClean="0"/>
              <a:t>כ"ד/אב/תשפ"ב</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07F78438-74FE-4B35-BEF6-605807F2401C}" type="slidenum">
              <a:rPr lang="he-IL" smtClean="0"/>
              <a:t>‹#›</a:t>
            </a:fld>
            <a:endParaRPr lang="he-IL"/>
          </a:p>
        </p:txBody>
      </p:sp>
    </p:spTree>
    <p:extLst>
      <p:ext uri="{BB962C8B-B14F-4D97-AF65-F5344CB8AC3E}">
        <p14:creationId xmlns:p14="http://schemas.microsoft.com/office/powerpoint/2010/main" val="1259086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C91A507-0FE8-4909-82F5-560AF2215A6B}" type="datetimeFigureOut">
              <a:rPr lang="he-IL" smtClean="0"/>
              <a:t>כ"ד/אב/תשפ"ב</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07F78438-74FE-4B35-BEF6-605807F2401C}" type="slidenum">
              <a:rPr lang="he-IL" smtClean="0"/>
              <a:t>‹#›</a:t>
            </a:fld>
            <a:endParaRPr lang="he-IL"/>
          </a:p>
        </p:txBody>
      </p:sp>
    </p:spTree>
    <p:extLst>
      <p:ext uri="{BB962C8B-B14F-4D97-AF65-F5344CB8AC3E}">
        <p14:creationId xmlns:p14="http://schemas.microsoft.com/office/powerpoint/2010/main" val="700303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91A507-0FE8-4909-82F5-560AF2215A6B}" type="datetimeFigureOut">
              <a:rPr lang="he-IL" smtClean="0"/>
              <a:t>כ"ד/אב/תשפ"ב</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07F78438-74FE-4B35-BEF6-605807F2401C}" type="slidenum">
              <a:rPr lang="he-IL" smtClean="0"/>
              <a:t>‹#›</a:t>
            </a:fld>
            <a:endParaRPr lang="he-IL"/>
          </a:p>
        </p:txBody>
      </p:sp>
    </p:spTree>
    <p:extLst>
      <p:ext uri="{BB962C8B-B14F-4D97-AF65-F5344CB8AC3E}">
        <p14:creationId xmlns:p14="http://schemas.microsoft.com/office/powerpoint/2010/main" val="134064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CC91A507-0FE8-4909-82F5-560AF2215A6B}" type="datetimeFigureOut">
              <a:rPr lang="he-IL" smtClean="0"/>
              <a:t>כ"ד/אב/תשפ"ב</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07F78438-74FE-4B35-BEF6-605807F2401C}" type="slidenum">
              <a:rPr lang="he-IL" smtClean="0"/>
              <a:t>‹#›</a:t>
            </a:fld>
            <a:endParaRPr lang="he-IL"/>
          </a:p>
        </p:txBody>
      </p:sp>
    </p:spTree>
    <p:extLst>
      <p:ext uri="{BB962C8B-B14F-4D97-AF65-F5344CB8AC3E}">
        <p14:creationId xmlns:p14="http://schemas.microsoft.com/office/powerpoint/2010/main" val="1468356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CC91A507-0FE8-4909-82F5-560AF2215A6B}" type="datetimeFigureOut">
              <a:rPr lang="he-IL" smtClean="0"/>
              <a:t>כ"ד/אב/תשפ"ב</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07F78438-74FE-4B35-BEF6-605807F2401C}" type="slidenum">
              <a:rPr lang="he-IL" smtClean="0"/>
              <a:t>‹#›</a:t>
            </a:fld>
            <a:endParaRPr lang="he-IL"/>
          </a:p>
        </p:txBody>
      </p:sp>
    </p:spTree>
    <p:extLst>
      <p:ext uri="{BB962C8B-B14F-4D97-AF65-F5344CB8AC3E}">
        <p14:creationId xmlns:p14="http://schemas.microsoft.com/office/powerpoint/2010/main" val="3209829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CC91A507-0FE8-4909-82F5-560AF2215A6B}" type="datetimeFigureOut">
              <a:rPr lang="he-IL" smtClean="0"/>
              <a:t>כ"ד/אב/תשפ"ב</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7F78438-74FE-4B35-BEF6-605807F2401C}" type="slidenum">
              <a:rPr lang="he-IL" smtClean="0"/>
              <a:t>‹#›</a:t>
            </a:fld>
            <a:endParaRPr lang="he-IL"/>
          </a:p>
        </p:txBody>
      </p:sp>
    </p:spTree>
    <p:extLst>
      <p:ext uri="{BB962C8B-B14F-4D97-AF65-F5344CB8AC3E}">
        <p14:creationId xmlns:p14="http://schemas.microsoft.com/office/powerpoint/2010/main" val="3190259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CC91A507-0FE8-4909-82F5-560AF2215A6B}" type="datetimeFigureOut">
              <a:rPr lang="he-IL" smtClean="0"/>
              <a:t>כ"ד/אב/תשפ"ב</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7F78438-74FE-4B35-BEF6-605807F2401C}" type="slidenum">
              <a:rPr lang="he-IL" smtClean="0"/>
              <a:t>‹#›</a:t>
            </a:fld>
            <a:endParaRPr lang="he-IL"/>
          </a:p>
        </p:txBody>
      </p:sp>
    </p:spTree>
    <p:extLst>
      <p:ext uri="{BB962C8B-B14F-4D97-AF65-F5344CB8AC3E}">
        <p14:creationId xmlns:p14="http://schemas.microsoft.com/office/powerpoint/2010/main" val="1107412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1A507-0FE8-4909-82F5-560AF2215A6B}" type="datetimeFigureOut">
              <a:rPr lang="he-IL" smtClean="0"/>
              <a:t>כ"ד/אב/תשפ"ב</a:t>
            </a:fld>
            <a:endParaRPr lang="he-I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F78438-74FE-4B35-BEF6-605807F2401C}" type="slidenum">
              <a:rPr lang="he-IL" smtClean="0"/>
              <a:t>‹#›</a:t>
            </a:fld>
            <a:endParaRPr lang="he-IL"/>
          </a:p>
        </p:txBody>
      </p:sp>
    </p:spTree>
    <p:extLst>
      <p:ext uri="{BB962C8B-B14F-4D97-AF65-F5344CB8AC3E}">
        <p14:creationId xmlns:p14="http://schemas.microsoft.com/office/powerpoint/2010/main" val="139589674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720947" y="489317"/>
            <a:ext cx="9144000" cy="2387600"/>
          </a:xfrm>
        </p:spPr>
        <p:txBody>
          <a:bodyPr>
            <a:normAutofit/>
          </a:bodyPr>
          <a:lstStyle/>
          <a:p>
            <a:r>
              <a:rPr lang="he-IL" b="1" dirty="0">
                <a:solidFill>
                  <a:srgbClr val="FF3300"/>
                </a:solidFill>
                <a:cs typeface="+mn-cs"/>
              </a:rPr>
              <a:t>חיים בלבבות</a:t>
            </a:r>
          </a:p>
        </p:txBody>
      </p:sp>
      <p:sp>
        <p:nvSpPr>
          <p:cNvPr id="3" name="כותרת משנה 2"/>
          <p:cNvSpPr>
            <a:spLocks noGrp="1"/>
          </p:cNvSpPr>
          <p:nvPr>
            <p:ph type="subTitle" idx="1"/>
          </p:nvPr>
        </p:nvSpPr>
        <p:spPr/>
        <p:txBody>
          <a:bodyPr>
            <a:normAutofit/>
          </a:bodyPr>
          <a:lstStyle/>
          <a:p>
            <a:r>
              <a:rPr lang="he-IL" sz="3200" b="1" dirty="0"/>
              <a:t>מיזם הנצחה לכבוד 140 שנה לעיר ראשון לציון </a:t>
            </a:r>
            <a:endParaRPr lang="he-IL" sz="3200" b="1" dirty="0" smtClean="0"/>
          </a:p>
          <a:p>
            <a:r>
              <a:rPr lang="he-IL" sz="3200" b="1" dirty="0" smtClean="0"/>
              <a:t>לזכר </a:t>
            </a:r>
            <a:r>
              <a:rPr lang="he-IL" sz="3200" b="1" dirty="0"/>
              <a:t>הבנים שנפלו מאז הקמת המושבה ועד ימינו </a:t>
            </a:r>
          </a:p>
        </p:txBody>
      </p:sp>
    </p:spTree>
    <p:extLst>
      <p:ext uri="{BB962C8B-B14F-4D97-AF65-F5344CB8AC3E}">
        <p14:creationId xmlns:p14="http://schemas.microsoft.com/office/powerpoint/2010/main" val="4045338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72197" y="604910"/>
            <a:ext cx="6842760" cy="1325563"/>
          </a:xfrm>
        </p:spPr>
        <p:txBody>
          <a:bodyPr>
            <a:normAutofit/>
          </a:bodyPr>
          <a:lstStyle/>
          <a:p>
            <a:pPr algn="ctr"/>
            <a:r>
              <a:rPr lang="he-IL" sz="4500" b="1" dirty="0">
                <a:cs typeface="+mn-cs"/>
              </a:rPr>
              <a:t>יוסף </a:t>
            </a:r>
            <a:r>
              <a:rPr lang="he-IL" sz="4500" b="1" dirty="0" err="1" smtClean="0">
                <a:cs typeface="+mn-cs"/>
              </a:rPr>
              <a:t>לישנסקי</a:t>
            </a:r>
            <a:endParaRPr lang="he-IL" sz="4500" b="1" dirty="0">
              <a:cs typeface="+mn-cs"/>
            </a:endParaRPr>
          </a:p>
        </p:txBody>
      </p:sp>
      <p:pic>
        <p:nvPicPr>
          <p:cNvPr id="1026" name="Picture 2" descr="https://lh3.googleusercontent.com/1KodiR6PFUU4tZQJW-w7uC9opa46fUSOHUZS2ZC9E0MJTTHLWEA4ppoqQ18XkGA1Yfg2tFsIAEq10CS1vq0JIoVSyFBfTSD6CCSdUrNyTAGvDOY2bJMzxnoBY4oLU3JE4kSEPiStizs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979792" y="604911"/>
            <a:ext cx="4772607" cy="5880296"/>
          </a:xfrm>
          <a:prstGeom prst="rect">
            <a:avLst/>
          </a:prstGeom>
          <a:noFill/>
          <a:extLst>
            <a:ext uri="{909E8E84-426E-40DD-AFC4-6F175D3DCCD1}">
              <a14:hiddenFill xmlns:a14="http://schemas.microsoft.com/office/drawing/2010/main">
                <a:solidFill>
                  <a:srgbClr val="FFFFFF"/>
                </a:solidFill>
              </a14:hiddenFill>
            </a:ext>
          </a:extLst>
        </p:spPr>
      </p:pic>
      <p:sp>
        <p:nvSpPr>
          <p:cNvPr id="4" name="מלבן 3"/>
          <p:cNvSpPr/>
          <p:nvPr/>
        </p:nvSpPr>
        <p:spPr>
          <a:xfrm>
            <a:off x="872197" y="2069519"/>
            <a:ext cx="5903862" cy="4031873"/>
          </a:xfrm>
          <a:prstGeom prst="rect">
            <a:avLst/>
          </a:prstGeom>
        </p:spPr>
        <p:txBody>
          <a:bodyPr wrap="square">
            <a:spAutoFit/>
          </a:bodyPr>
          <a:lstStyle/>
          <a:p>
            <a:pPr algn="r"/>
            <a:r>
              <a:rPr lang="he-IL" sz="3200" dirty="0"/>
              <a:t>בן איידל (עדינה) ויעקב טוביה</a:t>
            </a:r>
          </a:p>
          <a:p>
            <a:pPr algn="r"/>
            <a:endParaRPr lang="he-IL" sz="3200" dirty="0" smtClean="0"/>
          </a:p>
          <a:p>
            <a:pPr algn="r"/>
            <a:r>
              <a:rPr lang="he-IL" sz="3200" dirty="0" smtClean="0"/>
              <a:t>מראשי </a:t>
            </a:r>
            <a:r>
              <a:rPr lang="he-IL" sz="3200" dirty="0"/>
              <a:t>ארגון </a:t>
            </a:r>
            <a:r>
              <a:rPr lang="he-IL" sz="3200" dirty="0" smtClean="0"/>
              <a:t>ניל"י</a:t>
            </a:r>
          </a:p>
          <a:p>
            <a:pPr algn="r"/>
            <a:r>
              <a:rPr lang="he-IL" sz="3200" dirty="0" smtClean="0"/>
              <a:t>מייסד ומנהיג ארגון המגן</a:t>
            </a:r>
            <a:endParaRPr lang="he-IL" sz="3200" dirty="0"/>
          </a:p>
          <a:p>
            <a:pPr algn="r"/>
            <a:endParaRPr lang="he-IL" sz="3200" dirty="0" smtClean="0"/>
          </a:p>
          <a:p>
            <a:pPr algn="r"/>
            <a:r>
              <a:rPr lang="he-IL" sz="3200" b="1" dirty="0" smtClean="0"/>
              <a:t>תאריך </a:t>
            </a:r>
            <a:r>
              <a:rPr lang="he-IL" sz="3200" b="1" dirty="0"/>
              <a:t>נפילתו: </a:t>
            </a:r>
            <a:r>
              <a:rPr lang="he-IL" sz="3200" dirty="0"/>
              <a:t>16 בדצמבר 1917, א' בטבת </a:t>
            </a:r>
            <a:r>
              <a:rPr lang="he-IL" sz="3200" dirty="0" smtClean="0"/>
              <a:t>תרע"ח</a:t>
            </a:r>
            <a:endParaRPr lang="he-IL" sz="3200" dirty="0"/>
          </a:p>
          <a:p>
            <a:pPr algn="r"/>
            <a:r>
              <a:rPr lang="he-IL" sz="3200" dirty="0" smtClean="0"/>
              <a:t> </a:t>
            </a:r>
            <a:r>
              <a:rPr lang="he-IL" sz="3200" dirty="0"/>
              <a:t>בן 27 היה </a:t>
            </a:r>
            <a:r>
              <a:rPr lang="he-IL" sz="3200" dirty="0" smtClean="0"/>
              <a:t>בנופלו </a:t>
            </a:r>
            <a:endParaRPr lang="he-IL" sz="3200" dirty="0"/>
          </a:p>
        </p:txBody>
      </p:sp>
      <p:pic>
        <p:nvPicPr>
          <p:cNvPr id="3" name="תמונה 2">
            <a:extLst>
              <a:ext uri="{FF2B5EF4-FFF2-40B4-BE49-F238E27FC236}">
                <a16:creationId xmlns="" xmlns:a16="http://schemas.microsoft.com/office/drawing/2014/main" id="{B37EC0D8-780F-4D43-888B-83498AB89973}"/>
              </a:ext>
            </a:extLst>
          </p:cNvPr>
          <p:cNvPicPr>
            <a:picLocks noChangeAspect="1"/>
          </p:cNvPicPr>
          <p:nvPr/>
        </p:nvPicPr>
        <p:blipFill>
          <a:blip r:embed="rId3"/>
          <a:stretch>
            <a:fillRect/>
          </a:stretch>
        </p:blipFill>
        <p:spPr>
          <a:xfrm>
            <a:off x="82342" y="0"/>
            <a:ext cx="2278505" cy="2278505"/>
          </a:xfrm>
          <a:prstGeom prst="rect">
            <a:avLst/>
          </a:prstGeom>
        </p:spPr>
      </p:pic>
    </p:spTree>
    <p:extLst>
      <p:ext uri="{BB962C8B-B14F-4D97-AF65-F5344CB8AC3E}">
        <p14:creationId xmlns:p14="http://schemas.microsoft.com/office/powerpoint/2010/main" val="3223679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367149" y="237718"/>
            <a:ext cx="10515600" cy="747609"/>
          </a:xfrm>
        </p:spPr>
        <p:txBody>
          <a:bodyPr>
            <a:normAutofit/>
          </a:bodyPr>
          <a:lstStyle/>
          <a:p>
            <a:pPr algn="ctr"/>
            <a:r>
              <a:rPr lang="he-IL" sz="4200" b="1" dirty="0" smtClean="0">
                <a:cs typeface="+mn-cs"/>
              </a:rPr>
              <a:t>תקופת ילדותו</a:t>
            </a:r>
            <a:endParaRPr lang="he-IL" b="1" dirty="0"/>
          </a:p>
        </p:txBody>
      </p:sp>
      <p:sp>
        <p:nvSpPr>
          <p:cNvPr id="3" name="מציין מיקום תוכן 2"/>
          <p:cNvSpPr>
            <a:spLocks noGrp="1"/>
          </p:cNvSpPr>
          <p:nvPr>
            <p:ph idx="1"/>
          </p:nvPr>
        </p:nvSpPr>
        <p:spPr>
          <a:xfrm>
            <a:off x="126609" y="1027530"/>
            <a:ext cx="11756140" cy="5593820"/>
          </a:xfrm>
        </p:spPr>
        <p:txBody>
          <a:bodyPr>
            <a:normAutofit/>
          </a:bodyPr>
          <a:lstStyle/>
          <a:p>
            <a:pPr marL="0" indent="0">
              <a:lnSpc>
                <a:spcPct val="100000"/>
              </a:lnSpc>
              <a:spcBef>
                <a:spcPts val="0"/>
              </a:spcBef>
              <a:buNone/>
            </a:pPr>
            <a:r>
              <a:rPr lang="he-IL" sz="3200" dirty="0" smtClean="0"/>
              <a:t>יוסף נולד </a:t>
            </a:r>
            <a:r>
              <a:rPr lang="he-IL" sz="3200" dirty="0"/>
              <a:t>בשנת  </a:t>
            </a:r>
            <a:r>
              <a:rPr lang="he-IL" sz="3200" dirty="0" smtClean="0"/>
              <a:t>1890</a:t>
            </a:r>
            <a:r>
              <a:rPr lang="he-IL" sz="3200" dirty="0"/>
              <a:t> </a:t>
            </a:r>
            <a:r>
              <a:rPr lang="he-IL" sz="3200" dirty="0" smtClean="0"/>
              <a:t>בפלך </a:t>
            </a:r>
            <a:r>
              <a:rPr lang="he-IL" sz="3200" dirty="0" err="1"/>
              <a:t>קיוב</a:t>
            </a:r>
            <a:r>
              <a:rPr lang="he-IL" sz="3200" dirty="0"/>
              <a:t> </a:t>
            </a:r>
            <a:r>
              <a:rPr lang="he-IL" sz="3200" dirty="0" smtClean="0"/>
              <a:t>שבאוקראינה. </a:t>
            </a:r>
            <a:r>
              <a:rPr lang="he-IL" sz="3200" dirty="0" smtClean="0"/>
              <a:t>הוא עלה </a:t>
            </a:r>
            <a:r>
              <a:rPr lang="he-IL" sz="3200" dirty="0" smtClean="0"/>
              <a:t>ארצה</a:t>
            </a:r>
          </a:p>
          <a:p>
            <a:pPr marL="0" indent="0">
              <a:lnSpc>
                <a:spcPct val="100000"/>
              </a:lnSpc>
              <a:spcBef>
                <a:spcPts val="0"/>
              </a:spcBef>
              <a:buNone/>
            </a:pPr>
            <a:r>
              <a:rPr lang="he-IL" sz="3200" dirty="0" smtClean="0"/>
              <a:t>עם </a:t>
            </a:r>
            <a:r>
              <a:rPr lang="he-IL" sz="3200" dirty="0" smtClean="0"/>
              <a:t>אביו, </a:t>
            </a:r>
            <a:r>
              <a:rPr lang="he-IL" sz="3200" dirty="0"/>
              <a:t>לאחר שאמו וכמה מאחיו </a:t>
            </a:r>
            <a:r>
              <a:rPr lang="he-IL" sz="3200" dirty="0" smtClean="0"/>
              <a:t>ואחיותיו </a:t>
            </a:r>
            <a:r>
              <a:rPr lang="he-IL" sz="3200" dirty="0" smtClean="0"/>
              <a:t>נפטרו ממחלת </a:t>
            </a:r>
            <a:endParaRPr lang="he-IL" sz="3200" dirty="0" smtClean="0"/>
          </a:p>
          <a:p>
            <a:pPr marL="0" indent="0">
              <a:lnSpc>
                <a:spcPct val="100000"/>
              </a:lnSpc>
              <a:spcBef>
                <a:spcPts val="0"/>
              </a:spcBef>
              <a:buNone/>
            </a:pPr>
            <a:r>
              <a:rPr lang="he-IL" sz="3200" dirty="0" err="1" smtClean="0"/>
              <a:t>הכולירה</a:t>
            </a:r>
            <a:r>
              <a:rPr lang="he-IL" sz="3200" dirty="0" smtClean="0"/>
              <a:t> </a:t>
            </a:r>
            <a:r>
              <a:rPr lang="he-IL" sz="3200" dirty="0"/>
              <a:t>ומשריפה שהשתוללה </a:t>
            </a:r>
            <a:r>
              <a:rPr lang="he-IL" sz="3200" dirty="0" smtClean="0"/>
              <a:t>בעיירה. </a:t>
            </a:r>
            <a:r>
              <a:rPr lang="he-IL" sz="3200" dirty="0" smtClean="0"/>
              <a:t>בארץ </a:t>
            </a:r>
            <a:r>
              <a:rPr lang="he-IL" sz="3200" dirty="0"/>
              <a:t>ישראל התגוררו השניים </a:t>
            </a:r>
            <a:r>
              <a:rPr lang="he-IL" sz="3200" dirty="0" smtClean="0"/>
              <a:t>במטולה </a:t>
            </a:r>
            <a:r>
              <a:rPr lang="he-IL" sz="3200" dirty="0" smtClean="0"/>
              <a:t>בביתה </a:t>
            </a:r>
            <a:r>
              <a:rPr lang="he-IL" sz="3200" dirty="0" smtClean="0"/>
              <a:t>של דודתו מרים.</a:t>
            </a:r>
            <a:r>
              <a:rPr lang="he-IL" sz="3200" dirty="0"/>
              <a:t> </a:t>
            </a:r>
            <a:endParaRPr lang="he-IL" sz="3200" dirty="0" smtClean="0"/>
          </a:p>
          <a:p>
            <a:pPr marL="0" indent="0">
              <a:lnSpc>
                <a:spcPct val="100000"/>
              </a:lnSpc>
              <a:spcBef>
                <a:spcPts val="0"/>
              </a:spcBef>
              <a:buNone/>
            </a:pPr>
            <a:r>
              <a:rPr lang="he-IL" sz="3200" dirty="0" smtClean="0"/>
              <a:t>באחד </a:t>
            </a:r>
            <a:r>
              <a:rPr lang="he-IL" sz="3200" dirty="0" smtClean="0"/>
              <a:t>מן הימים </a:t>
            </a:r>
            <a:r>
              <a:rPr lang="he-IL" sz="3200" dirty="0" smtClean="0"/>
              <a:t>נסע </a:t>
            </a:r>
            <a:r>
              <a:rPr lang="he-IL" sz="3200" dirty="0"/>
              <a:t>אביו </a:t>
            </a:r>
            <a:r>
              <a:rPr lang="he-IL" sz="3200" dirty="0" smtClean="0"/>
              <a:t>לירושלים </a:t>
            </a:r>
            <a:endParaRPr lang="he-IL" sz="3200" dirty="0" smtClean="0"/>
          </a:p>
          <a:p>
            <a:pPr marL="0" indent="0">
              <a:lnSpc>
                <a:spcPct val="100000"/>
              </a:lnSpc>
              <a:spcBef>
                <a:spcPts val="0"/>
              </a:spcBef>
              <a:buNone/>
            </a:pPr>
            <a:r>
              <a:rPr lang="he-IL" sz="3200" dirty="0" smtClean="0"/>
              <a:t>ומאז </a:t>
            </a:r>
            <a:r>
              <a:rPr lang="he-IL" sz="3200" dirty="0"/>
              <a:t>לא </a:t>
            </a:r>
            <a:r>
              <a:rPr lang="he-IL" sz="3200" dirty="0" smtClean="0"/>
              <a:t>שב ולא </a:t>
            </a:r>
            <a:r>
              <a:rPr lang="he-IL" sz="3200" dirty="0" err="1" smtClean="0"/>
              <a:t>ידועמה</a:t>
            </a:r>
            <a:r>
              <a:rPr lang="he-IL" sz="3200" dirty="0" smtClean="0"/>
              <a:t> </a:t>
            </a:r>
            <a:r>
              <a:rPr lang="he-IL" sz="3200" dirty="0"/>
              <a:t>עלה בגורלו. </a:t>
            </a:r>
            <a:endParaRPr lang="he-IL" sz="3200" dirty="0" smtClean="0"/>
          </a:p>
          <a:p>
            <a:pPr marL="0" indent="0">
              <a:lnSpc>
                <a:spcPct val="100000"/>
              </a:lnSpc>
              <a:spcBef>
                <a:spcPts val="0"/>
              </a:spcBef>
              <a:buNone/>
            </a:pPr>
            <a:r>
              <a:rPr lang="he-IL" sz="3200" dirty="0" smtClean="0"/>
              <a:t>יוסף </a:t>
            </a:r>
            <a:r>
              <a:rPr lang="he-IL" sz="3200" dirty="0"/>
              <a:t>נותר לגור </a:t>
            </a:r>
            <a:r>
              <a:rPr lang="he-IL" sz="3200" dirty="0" smtClean="0"/>
              <a:t>בבית </a:t>
            </a:r>
            <a:r>
              <a:rPr lang="he-IL" sz="3200" dirty="0" smtClean="0"/>
              <a:t>משפחת </a:t>
            </a:r>
            <a:r>
              <a:rPr lang="he-IL" sz="3200" dirty="0" smtClean="0"/>
              <a:t>דודתו</a:t>
            </a:r>
            <a:r>
              <a:rPr lang="he-IL" sz="3200" dirty="0"/>
              <a:t>.</a:t>
            </a:r>
          </a:p>
        </p:txBody>
      </p:sp>
      <p:pic>
        <p:nvPicPr>
          <p:cNvPr id="4" name="תמונה 3">
            <a:extLst>
              <a:ext uri="{FF2B5EF4-FFF2-40B4-BE49-F238E27FC236}">
                <a16:creationId xmlns="" xmlns:a16="http://schemas.microsoft.com/office/drawing/2014/main" id="{93B19FFF-1F04-4EF1-B962-0EAB1471A3DC}"/>
              </a:ext>
            </a:extLst>
          </p:cNvPr>
          <p:cNvPicPr>
            <a:picLocks noChangeAspect="1"/>
          </p:cNvPicPr>
          <p:nvPr/>
        </p:nvPicPr>
        <p:blipFill>
          <a:blip r:embed="rId2"/>
          <a:stretch>
            <a:fillRect/>
          </a:stretch>
        </p:blipFill>
        <p:spPr>
          <a:xfrm>
            <a:off x="0" y="0"/>
            <a:ext cx="1800665" cy="2080842"/>
          </a:xfrm>
          <a:prstGeom prst="rect">
            <a:avLst/>
          </a:prstGeom>
        </p:spPr>
      </p:pic>
      <p:pic>
        <p:nvPicPr>
          <p:cNvPr id="5" name="תמונה 4"/>
          <p:cNvPicPr>
            <a:picLocks noChangeAspect="1"/>
          </p:cNvPicPr>
          <p:nvPr/>
        </p:nvPicPr>
        <p:blipFill rotWithShape="1">
          <a:blip r:embed="rId3"/>
          <a:srcRect l="29626" t="25916"/>
          <a:stretch/>
        </p:blipFill>
        <p:spPr>
          <a:xfrm>
            <a:off x="302747" y="2995830"/>
            <a:ext cx="5058748" cy="3338830"/>
          </a:xfrm>
          <a:prstGeom prst="rect">
            <a:avLst/>
          </a:prstGeom>
        </p:spPr>
      </p:pic>
      <p:sp>
        <p:nvSpPr>
          <p:cNvPr id="7" name="מלבן 6"/>
          <p:cNvSpPr/>
          <p:nvPr/>
        </p:nvSpPr>
        <p:spPr>
          <a:xfrm>
            <a:off x="5537633" y="5688329"/>
            <a:ext cx="6096000" cy="646331"/>
          </a:xfrm>
          <a:prstGeom prst="rect">
            <a:avLst/>
          </a:prstGeom>
        </p:spPr>
        <p:txBody>
          <a:bodyPr>
            <a:spAutoFit/>
          </a:bodyPr>
          <a:lstStyle/>
          <a:p>
            <a:pPr algn="r" rtl="1"/>
            <a:r>
              <a:rPr lang="he-IL" dirty="0"/>
              <a:t>מטולה 1935, מימין: אביבה </a:t>
            </a:r>
            <a:r>
              <a:rPr lang="he-IL" dirty="0" err="1"/>
              <a:t>לישנסקי</a:t>
            </a:r>
            <a:r>
              <a:rPr lang="he-IL" dirty="0"/>
              <a:t>, האחיות יעל וחנה </a:t>
            </a:r>
            <a:r>
              <a:rPr lang="he-IL" dirty="0" err="1"/>
              <a:t>קוסקובצקי</a:t>
            </a:r>
            <a:r>
              <a:rPr lang="he-IL" dirty="0"/>
              <a:t>, רחל גולדברג. מלפנים: יוסף </a:t>
            </a:r>
            <a:r>
              <a:rPr lang="he-IL" dirty="0" err="1" smtClean="0"/>
              <a:t>לישנסקי</a:t>
            </a:r>
            <a:r>
              <a:rPr lang="he-IL" dirty="0" smtClean="0"/>
              <a:t>.</a:t>
            </a:r>
            <a:endParaRPr lang="he-IL" dirty="0"/>
          </a:p>
        </p:txBody>
      </p:sp>
    </p:spTree>
    <p:extLst>
      <p:ext uri="{BB962C8B-B14F-4D97-AF65-F5344CB8AC3E}">
        <p14:creationId xmlns:p14="http://schemas.microsoft.com/office/powerpoint/2010/main" val="312151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212361" y="365123"/>
            <a:ext cx="10515600" cy="1325563"/>
          </a:xfrm>
        </p:spPr>
        <p:txBody>
          <a:bodyPr/>
          <a:lstStyle/>
          <a:p>
            <a:pPr algn="ctr"/>
            <a:r>
              <a:rPr lang="he-IL" sz="4200" b="1" dirty="0" smtClean="0">
                <a:cs typeface="+mn-cs"/>
              </a:rPr>
              <a:t>תקופת נעוריו</a:t>
            </a:r>
            <a:endParaRPr lang="he-IL" sz="4200" b="1" dirty="0">
              <a:cs typeface="+mn-cs"/>
            </a:endParaRPr>
          </a:p>
        </p:txBody>
      </p:sp>
      <p:sp>
        <p:nvSpPr>
          <p:cNvPr id="3" name="מציין מיקום תוכן 2"/>
          <p:cNvSpPr>
            <a:spLocks noGrp="1"/>
          </p:cNvSpPr>
          <p:nvPr>
            <p:ph idx="1"/>
          </p:nvPr>
        </p:nvSpPr>
        <p:spPr>
          <a:xfrm>
            <a:off x="838200" y="1690688"/>
            <a:ext cx="10515600" cy="4351338"/>
          </a:xfrm>
        </p:spPr>
        <p:txBody>
          <a:bodyPr>
            <a:normAutofit lnSpcReduction="10000"/>
          </a:bodyPr>
          <a:lstStyle/>
          <a:p>
            <a:pPr marL="0" indent="0">
              <a:lnSpc>
                <a:spcPct val="150000"/>
              </a:lnSpc>
              <a:buNone/>
            </a:pPr>
            <a:r>
              <a:rPr lang="he-IL" sz="3200" dirty="0" smtClean="0"/>
              <a:t>יוסף </a:t>
            </a:r>
            <a:r>
              <a:rPr lang="he-IL" sz="3200" dirty="0"/>
              <a:t>הצטיין בלימודים </a:t>
            </a:r>
            <a:r>
              <a:rPr lang="he-IL" sz="3200" dirty="0" smtClean="0"/>
              <a:t>ובהמלצת </a:t>
            </a:r>
            <a:r>
              <a:rPr lang="he-IL" sz="3200" dirty="0"/>
              <a:t>מורו יצחק אפשטיין נשלח להמשך הלימודים בסמינר למורים שבבית-הספר "למל" </a:t>
            </a:r>
            <a:r>
              <a:rPr lang="he-IL" sz="3200" dirty="0" smtClean="0"/>
              <a:t>בירושלים, </a:t>
            </a:r>
            <a:r>
              <a:rPr lang="he-IL" sz="3200" dirty="0"/>
              <a:t>אך לימודיו הופסקו </a:t>
            </a:r>
            <a:r>
              <a:rPr lang="he-IL" sz="3200" dirty="0" smtClean="0"/>
              <a:t>עקב </a:t>
            </a:r>
            <a:r>
              <a:rPr lang="he-IL" sz="3200" dirty="0"/>
              <a:t>אי-יכולת </a:t>
            </a:r>
            <a:r>
              <a:rPr lang="he-IL" sz="3200" dirty="0" smtClean="0"/>
              <a:t>מימון – </a:t>
            </a:r>
            <a:r>
              <a:rPr lang="he-IL" sz="3200" dirty="0"/>
              <a:t>חלה </a:t>
            </a:r>
            <a:r>
              <a:rPr lang="he-IL" sz="3200" dirty="0" smtClean="0"/>
              <a:t>הרעה במצבה </a:t>
            </a:r>
            <a:r>
              <a:rPr lang="he-IL" sz="3200" dirty="0"/>
              <a:t>הכלכלי של </a:t>
            </a:r>
            <a:r>
              <a:rPr lang="he-IL" sz="3200" dirty="0" smtClean="0"/>
              <a:t>המשפחה. עם הפסקת לימודיו הוא </a:t>
            </a:r>
            <a:r>
              <a:rPr lang="he-IL" sz="3200" dirty="0"/>
              <a:t>נסע למצרים, שם ניהל חווה חקלאית. כעבור שנתיים שב לארץ </a:t>
            </a:r>
            <a:r>
              <a:rPr lang="he-IL" sz="3200" dirty="0" smtClean="0"/>
              <a:t>ישראל, השתלב </a:t>
            </a:r>
            <a:r>
              <a:rPr lang="he-IL" sz="3200" dirty="0"/>
              <a:t>בעבודות המשק וכן עבד כפועל אצל קרוב משפחתו יעקב </a:t>
            </a:r>
            <a:r>
              <a:rPr lang="he-IL" sz="3200" dirty="0" smtClean="0"/>
              <a:t>גולדברג.</a:t>
            </a:r>
            <a:endParaRPr lang="he-IL" sz="3200" dirty="0"/>
          </a:p>
        </p:txBody>
      </p:sp>
      <p:pic>
        <p:nvPicPr>
          <p:cNvPr id="4" name="תמונה 3">
            <a:extLst>
              <a:ext uri="{FF2B5EF4-FFF2-40B4-BE49-F238E27FC236}">
                <a16:creationId xmlns="" xmlns:a16="http://schemas.microsoft.com/office/drawing/2014/main" id="{36D8C95B-DBAA-4751-B2C3-7B0AB469DB8E}"/>
              </a:ext>
            </a:extLst>
          </p:cNvPr>
          <p:cNvPicPr>
            <a:picLocks noChangeAspect="1"/>
          </p:cNvPicPr>
          <p:nvPr/>
        </p:nvPicPr>
        <p:blipFill>
          <a:blip r:embed="rId2"/>
          <a:stretch>
            <a:fillRect/>
          </a:stretch>
        </p:blipFill>
        <p:spPr>
          <a:xfrm>
            <a:off x="159824" y="161755"/>
            <a:ext cx="1739315" cy="1732301"/>
          </a:xfrm>
          <a:prstGeom prst="rect">
            <a:avLst/>
          </a:prstGeom>
        </p:spPr>
      </p:pic>
    </p:spTree>
    <p:extLst>
      <p:ext uri="{BB962C8B-B14F-4D97-AF65-F5344CB8AC3E}">
        <p14:creationId xmlns:p14="http://schemas.microsoft.com/office/powerpoint/2010/main" val="572090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153551" y="161755"/>
            <a:ext cx="10830365" cy="2651783"/>
          </a:xfrm>
        </p:spPr>
        <p:txBody>
          <a:bodyPr>
            <a:normAutofit/>
          </a:bodyPr>
          <a:lstStyle/>
          <a:p>
            <a:pPr marL="0" indent="0">
              <a:lnSpc>
                <a:spcPct val="100000"/>
              </a:lnSpc>
              <a:spcBef>
                <a:spcPts val="0"/>
              </a:spcBef>
              <a:buNone/>
            </a:pPr>
            <a:r>
              <a:rPr lang="he-IL" dirty="0" smtClean="0"/>
              <a:t>ב-1908 קיבל יוסף זכות איכרות במושבה החדשה בית-גן </a:t>
            </a:r>
            <a:r>
              <a:rPr lang="he-IL" dirty="0" smtClean="0"/>
              <a:t>הסמוכה ליבנאל</a:t>
            </a:r>
            <a:r>
              <a:rPr lang="he-IL" dirty="0" smtClean="0"/>
              <a:t>. ביבנאל עיבד את שדותיו במשך שנים אחדות והשתלב </a:t>
            </a:r>
            <a:r>
              <a:rPr lang="he-IL" dirty="0" smtClean="0"/>
              <a:t>בחיי הכפר</a:t>
            </a:r>
            <a:r>
              <a:rPr lang="he-IL" dirty="0" smtClean="0"/>
              <a:t>. באותו זמן נוסדה אגודת "השומר" ויוסף השתתף לא אחת </a:t>
            </a:r>
            <a:r>
              <a:rPr lang="he-IL" dirty="0" smtClean="0"/>
              <a:t>ברדיפה </a:t>
            </a:r>
            <a:r>
              <a:rPr lang="he-IL" dirty="0" smtClean="0"/>
              <a:t>אחרי שודדים, שנהגו להתנפל על החורשים בשדות, והצטיין במעשי-גבורה נועזים</a:t>
            </a:r>
            <a:r>
              <a:rPr lang="he-IL" sz="2900" dirty="0" smtClean="0"/>
              <a:t>. </a:t>
            </a:r>
          </a:p>
        </p:txBody>
      </p:sp>
      <p:pic>
        <p:nvPicPr>
          <p:cNvPr id="4" name="תמונה 3">
            <a:extLst>
              <a:ext uri="{FF2B5EF4-FFF2-40B4-BE49-F238E27FC236}">
                <a16:creationId xmlns="" xmlns:a16="http://schemas.microsoft.com/office/drawing/2014/main" id="{36D8C95B-DBAA-4751-B2C3-7B0AB469DB8E}"/>
              </a:ext>
            </a:extLst>
          </p:cNvPr>
          <p:cNvPicPr>
            <a:picLocks noChangeAspect="1"/>
          </p:cNvPicPr>
          <p:nvPr/>
        </p:nvPicPr>
        <p:blipFill>
          <a:blip r:embed="rId2"/>
          <a:stretch>
            <a:fillRect/>
          </a:stretch>
        </p:blipFill>
        <p:spPr>
          <a:xfrm>
            <a:off x="0" y="4492"/>
            <a:ext cx="1617785" cy="2190067"/>
          </a:xfrm>
          <a:prstGeom prst="rect">
            <a:avLst/>
          </a:prstGeom>
        </p:spPr>
      </p:pic>
      <p:pic>
        <p:nvPicPr>
          <p:cNvPr id="6" name="תמונה 5"/>
          <p:cNvPicPr>
            <a:picLocks noChangeAspect="1"/>
          </p:cNvPicPr>
          <p:nvPr/>
        </p:nvPicPr>
        <p:blipFill rotWithShape="1">
          <a:blip r:embed="rId3"/>
          <a:srcRect r="30434"/>
          <a:stretch/>
        </p:blipFill>
        <p:spPr>
          <a:xfrm>
            <a:off x="2287636" y="3157524"/>
            <a:ext cx="5523576" cy="3426133"/>
          </a:xfrm>
          <a:prstGeom prst="rect">
            <a:avLst/>
          </a:prstGeom>
        </p:spPr>
      </p:pic>
      <p:sp>
        <p:nvSpPr>
          <p:cNvPr id="8" name="TextBox 7"/>
          <p:cNvSpPr txBox="1"/>
          <p:nvPr/>
        </p:nvSpPr>
        <p:spPr>
          <a:xfrm>
            <a:off x="112543" y="1955409"/>
            <a:ext cx="11871374" cy="1815882"/>
          </a:xfrm>
          <a:prstGeom prst="rect">
            <a:avLst/>
          </a:prstGeom>
          <a:noFill/>
        </p:spPr>
        <p:txBody>
          <a:bodyPr wrap="square" rtlCol="1">
            <a:spAutoFit/>
          </a:bodyPr>
          <a:lstStyle/>
          <a:p>
            <a:pPr algn="r" rtl="1"/>
            <a:r>
              <a:rPr lang="he-IL" sz="2800" dirty="0"/>
              <a:t>בשנת 1910 נשא לאשה את רבקה </a:t>
            </a:r>
            <a:r>
              <a:rPr lang="he-IL" sz="2800" dirty="0" err="1"/>
              <a:t>ברושקובסקי</a:t>
            </a:r>
            <a:r>
              <a:rPr lang="he-IL" sz="2800" dirty="0"/>
              <a:t>, בת איכרים מהמושבה בית-גן. </a:t>
            </a:r>
            <a:endParaRPr lang="he-IL" sz="2800" dirty="0" smtClean="0"/>
          </a:p>
          <a:p>
            <a:pPr algn="r" rtl="1"/>
            <a:r>
              <a:rPr lang="he-IL" sz="2800" dirty="0" smtClean="0"/>
              <a:t>הזוג </a:t>
            </a:r>
            <a:r>
              <a:rPr lang="he-IL" sz="2800" dirty="0"/>
              <a:t>הצעיר הקים בינתיים בבית-גן משק מסודר, אבל מאוחר יותר עזב יוסף את שדותיו בבית-גן ועסק בשמירה. </a:t>
            </a:r>
            <a:endParaRPr lang="he-IL" sz="2800" dirty="0" smtClean="0"/>
          </a:p>
          <a:p>
            <a:pPr algn="r" rtl="1"/>
            <a:r>
              <a:rPr lang="he-IL" sz="2800" dirty="0" smtClean="0"/>
              <a:t>לזוג </a:t>
            </a:r>
            <a:r>
              <a:rPr lang="he-IL" sz="2800" dirty="0"/>
              <a:t>נולדו בת ובן.</a:t>
            </a:r>
          </a:p>
        </p:txBody>
      </p:sp>
    </p:spTree>
    <p:extLst>
      <p:ext uri="{BB962C8B-B14F-4D97-AF65-F5344CB8AC3E}">
        <p14:creationId xmlns:p14="http://schemas.microsoft.com/office/powerpoint/2010/main" val="1478287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58827" y="365125"/>
            <a:ext cx="10515600" cy="1325563"/>
          </a:xfrm>
        </p:spPr>
        <p:txBody>
          <a:bodyPr>
            <a:normAutofit/>
          </a:bodyPr>
          <a:lstStyle/>
          <a:p>
            <a:pPr algn="ctr"/>
            <a:r>
              <a:rPr lang="he-IL" sz="4200" b="1" dirty="0">
                <a:cs typeface="+mn-cs"/>
              </a:rPr>
              <a:t>תקופת </a:t>
            </a:r>
            <a:r>
              <a:rPr lang="he-IL" sz="4200" b="1" dirty="0" smtClean="0">
                <a:cs typeface="+mn-cs"/>
              </a:rPr>
              <a:t>שירותו</a:t>
            </a:r>
            <a:endParaRPr lang="he-IL" sz="4200" b="1" dirty="0">
              <a:cs typeface="+mn-cs"/>
            </a:endParaRPr>
          </a:p>
        </p:txBody>
      </p:sp>
      <p:sp>
        <p:nvSpPr>
          <p:cNvPr id="3" name="מציין מיקום תוכן 2"/>
          <p:cNvSpPr>
            <a:spLocks noGrp="1"/>
          </p:cNvSpPr>
          <p:nvPr>
            <p:ph idx="1"/>
          </p:nvPr>
        </p:nvSpPr>
        <p:spPr>
          <a:xfrm>
            <a:off x="154746" y="1690688"/>
            <a:ext cx="11519681" cy="3735726"/>
          </a:xfrm>
        </p:spPr>
        <p:txBody>
          <a:bodyPr>
            <a:noAutofit/>
          </a:bodyPr>
          <a:lstStyle/>
          <a:p>
            <a:pPr marL="0" indent="0">
              <a:lnSpc>
                <a:spcPct val="150000"/>
              </a:lnSpc>
              <a:buNone/>
            </a:pPr>
            <a:r>
              <a:rPr lang="he-IL" sz="2900" dirty="0"/>
              <a:t>בשנת 1912 </a:t>
            </a:r>
            <a:r>
              <a:rPr lang="he-IL" sz="2900" dirty="0" smtClean="0"/>
              <a:t>עסק יוסף </a:t>
            </a:r>
            <a:r>
              <a:rPr lang="he-IL" sz="2900" dirty="0"/>
              <a:t>בשמירה באופן פרטי, וניסה להצטרף לארגון "השומר</a:t>
            </a:r>
            <a:r>
              <a:rPr lang="he-IL" sz="2900" dirty="0" smtClean="0"/>
              <a:t>". </a:t>
            </a:r>
            <a:r>
              <a:rPr lang="he-IL" sz="2900" dirty="0"/>
              <a:t>הוא הוצב לשמור בראשון לציון ולאחר מכן בבן שמן ולבסוף במנחמיה. בפברואר </a:t>
            </a:r>
            <a:r>
              <a:rPr lang="he-IL" sz="2900" dirty="0" smtClean="0"/>
              <a:t>1915 </a:t>
            </a:r>
            <a:r>
              <a:rPr lang="he-IL" sz="2900" dirty="0"/>
              <a:t>ירו השומרים והרגו את מנהיג המתפרעים. מדיניות "השומר" הייתה להימנע ככל האפשר מהרג ערבים, כדי להימנע מהסתבכות בנקמת דם, </a:t>
            </a:r>
            <a:r>
              <a:rPr lang="he-IL" sz="2900" dirty="0" err="1"/>
              <a:t>ולישנסקי</a:t>
            </a:r>
            <a:r>
              <a:rPr lang="he-IL" sz="2900" dirty="0"/>
              <a:t> הואשם בכך שהרג את הפורע ללא הצדקה </a:t>
            </a:r>
            <a:r>
              <a:rPr lang="he-IL" sz="2900" dirty="0" smtClean="0"/>
              <a:t>מספקת. </a:t>
            </a:r>
            <a:r>
              <a:rPr lang="he-IL" sz="2900" dirty="0"/>
              <a:t>בעקבות התקרית </a:t>
            </a:r>
            <a:r>
              <a:rPr lang="he-IL" sz="2900" dirty="0" smtClean="0"/>
              <a:t>הוא </a:t>
            </a:r>
            <a:r>
              <a:rPr lang="he-IL" sz="2900" dirty="0"/>
              <a:t>הוברח למקום מסתור לתקופה קצרה, מפחד נקמת </a:t>
            </a:r>
            <a:r>
              <a:rPr lang="he-IL" sz="2900" dirty="0" smtClean="0"/>
              <a:t>הדם ובקשתו להתקבל כחבר בארגון "השומר", אף שהצטיין בשמירה ונודע כרוכב מעולה, נדחתה.</a:t>
            </a:r>
            <a:endParaRPr lang="he-IL" sz="2900" dirty="0"/>
          </a:p>
        </p:txBody>
      </p:sp>
      <p:pic>
        <p:nvPicPr>
          <p:cNvPr id="4" name="תמונה 3">
            <a:extLst>
              <a:ext uri="{FF2B5EF4-FFF2-40B4-BE49-F238E27FC236}">
                <a16:creationId xmlns="" xmlns:a16="http://schemas.microsoft.com/office/drawing/2014/main" id="{22AC56B0-D5CB-45F0-ADCF-B23EA61BCEC5}"/>
              </a:ext>
            </a:extLst>
          </p:cNvPr>
          <p:cNvPicPr>
            <a:picLocks noChangeAspect="1"/>
          </p:cNvPicPr>
          <p:nvPr/>
        </p:nvPicPr>
        <p:blipFill>
          <a:blip r:embed="rId2"/>
          <a:stretch>
            <a:fillRect/>
          </a:stretch>
        </p:blipFill>
        <p:spPr>
          <a:xfrm>
            <a:off x="0" y="0"/>
            <a:ext cx="2039815" cy="1844167"/>
          </a:xfrm>
          <a:prstGeom prst="rect">
            <a:avLst/>
          </a:prstGeom>
        </p:spPr>
      </p:pic>
    </p:spTree>
    <p:extLst>
      <p:ext uri="{BB962C8B-B14F-4D97-AF65-F5344CB8AC3E}">
        <p14:creationId xmlns:p14="http://schemas.microsoft.com/office/powerpoint/2010/main" val="3853876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 xmlns:a16="http://schemas.microsoft.com/office/drawing/2014/main" id="{EEC92D0A-9C24-4556-BFBA-317A5063C3B6}"/>
              </a:ext>
            </a:extLst>
          </p:cNvPr>
          <p:cNvSpPr>
            <a:spLocks noGrp="1"/>
          </p:cNvSpPr>
          <p:nvPr>
            <p:ph idx="1"/>
          </p:nvPr>
        </p:nvSpPr>
        <p:spPr>
          <a:xfrm>
            <a:off x="337627" y="1026804"/>
            <a:ext cx="11545904" cy="5655349"/>
          </a:xfrm>
        </p:spPr>
        <p:txBody>
          <a:bodyPr>
            <a:noAutofit/>
          </a:bodyPr>
          <a:lstStyle/>
          <a:p>
            <a:pPr marL="0" indent="0">
              <a:lnSpc>
                <a:spcPct val="100000"/>
              </a:lnSpc>
              <a:spcBef>
                <a:spcPts val="0"/>
              </a:spcBef>
              <a:buNone/>
            </a:pPr>
            <a:r>
              <a:rPr lang="he-IL" dirty="0"/>
              <a:t>לאחר עזיבתו את "השומר", נפגש </a:t>
            </a:r>
            <a:r>
              <a:rPr lang="he-IL" dirty="0" err="1"/>
              <a:t>לישנסקי</a:t>
            </a:r>
            <a:r>
              <a:rPr lang="he-IL" dirty="0"/>
              <a:t> במושבה כנרת </a:t>
            </a:r>
            <a:r>
              <a:rPr lang="he-IL" dirty="0" smtClean="0"/>
              <a:t>עם </a:t>
            </a:r>
            <a:r>
              <a:rPr lang="he-IL" dirty="0" smtClean="0"/>
              <a:t>קבוצת           </a:t>
            </a:r>
            <a:r>
              <a:rPr lang="he-IL" dirty="0" smtClean="0"/>
              <a:t>שומרים</a:t>
            </a:r>
            <a:r>
              <a:rPr lang="he-IL" dirty="0"/>
              <a:t>, </a:t>
            </a:r>
            <a:r>
              <a:rPr lang="he-IL" dirty="0" smtClean="0"/>
              <a:t>חלקם דחויי "</a:t>
            </a:r>
            <a:r>
              <a:rPr lang="he-IL" dirty="0"/>
              <a:t>השומר", </a:t>
            </a:r>
            <a:r>
              <a:rPr lang="he-IL" dirty="0" smtClean="0"/>
              <a:t>וביחד החליטו </a:t>
            </a:r>
            <a:r>
              <a:rPr lang="he-IL" dirty="0"/>
              <a:t>להקים </a:t>
            </a:r>
            <a:r>
              <a:rPr lang="he-IL" dirty="0" smtClean="0"/>
              <a:t>ארגון </a:t>
            </a:r>
            <a:r>
              <a:rPr lang="he-IL" dirty="0"/>
              <a:t>שמירה </a:t>
            </a:r>
            <a:r>
              <a:rPr lang="he-IL" dirty="0" smtClean="0"/>
              <a:t>               מתחרה </a:t>
            </a:r>
            <a:r>
              <a:rPr lang="he-IL" dirty="0"/>
              <a:t>בשם "המגן</a:t>
            </a:r>
            <a:r>
              <a:rPr lang="he-IL" dirty="0" smtClean="0"/>
              <a:t>". כיוון </a:t>
            </a:r>
            <a:r>
              <a:rPr lang="he-IL" dirty="0"/>
              <a:t>שלא היה ברצונם להתחרות </a:t>
            </a:r>
            <a:r>
              <a:rPr lang="he-IL" dirty="0" smtClean="0"/>
              <a:t>ב"השומר</a:t>
            </a:r>
            <a:r>
              <a:rPr lang="he-IL" dirty="0"/>
              <a:t>", שפעל בעיקר בגליל באותה עת, הוחלט לפנות למושבות הדרום, ולכבוש את השמירה מידי הערבים ששמרו בהן. </a:t>
            </a:r>
            <a:r>
              <a:rPr lang="he-IL" dirty="0" err="1"/>
              <a:t>לישנסקי</a:t>
            </a:r>
            <a:r>
              <a:rPr lang="he-IL" dirty="0"/>
              <a:t>, שנבחר כמנהיג הארגון, נשלח לשאת ולתת עם מושבות הדרום כדי לקבל את השמירה. "המגן" קיבל את השמירה בכמה יישובים, ובהם רוחמה, באר </a:t>
            </a:r>
            <a:r>
              <a:rPr lang="he-IL" dirty="0" smtClean="0"/>
              <a:t>טוביה ועקרון. </a:t>
            </a:r>
            <a:r>
              <a:rPr lang="he-IL" dirty="0"/>
              <a:t>כעבור חודשים מספר זכה בשמירה גם </a:t>
            </a:r>
            <a:r>
              <a:rPr lang="he-IL" dirty="0" smtClean="0"/>
              <a:t>בגדרה. </a:t>
            </a:r>
          </a:p>
          <a:p>
            <a:pPr marL="0" indent="0">
              <a:lnSpc>
                <a:spcPct val="100000"/>
              </a:lnSpc>
              <a:spcBef>
                <a:spcPts val="0"/>
              </a:spcBef>
              <a:buNone/>
            </a:pPr>
            <a:r>
              <a:rPr lang="he-IL" dirty="0" err="1" smtClean="0"/>
              <a:t>לישנסקי</a:t>
            </a:r>
            <a:r>
              <a:rPr lang="he-IL" dirty="0" smtClean="0"/>
              <a:t> </a:t>
            </a:r>
            <a:r>
              <a:rPr lang="he-IL" dirty="0"/>
              <a:t>היה עסוק בארגון השמירה ובענייניה עד יציאתו למצרים מטעם ניל"י, בינואר 1917. כשיצא, לא סיפר לחברי "המגן" את דבר השתייכותו לניל"י, והיעלמותו עוררה חשד וטרוניה כלפיו. לאחר שחזר ארצה, לקראת פברואר, הפנה את מרצו לעבודת הריגול של </a:t>
            </a:r>
            <a:r>
              <a:rPr lang="he-IL" dirty="0" smtClean="0"/>
              <a:t>ניל"י, </a:t>
            </a:r>
            <a:r>
              <a:rPr lang="he-IL" dirty="0"/>
              <a:t>ואף גייס מאנשי "המגן" לניל"י. פעילותו ב"המגן" כמעט פסקה, ובעקבות זאת התפרק "המגן" ואנשיו פנו איש איש לדרכו. </a:t>
            </a:r>
            <a:endParaRPr lang="he-IL" dirty="0" smtClean="0"/>
          </a:p>
          <a:p>
            <a:pPr marL="0" indent="0">
              <a:lnSpc>
                <a:spcPct val="100000"/>
              </a:lnSpc>
              <a:spcBef>
                <a:spcPts val="0"/>
              </a:spcBef>
              <a:buNone/>
            </a:pPr>
            <a:r>
              <a:rPr lang="he-IL" dirty="0" smtClean="0"/>
              <a:t>בשיא </a:t>
            </a:r>
            <a:r>
              <a:rPr lang="he-IL" dirty="0"/>
              <a:t>כוחו היו בו כעשרים שומרים, מהם קבועים ומהם ממלאי מקום</a:t>
            </a:r>
            <a:r>
              <a:rPr lang="he-IL" dirty="0" smtClean="0"/>
              <a:t>.</a:t>
            </a:r>
            <a:endParaRPr lang="he-IL" dirty="0"/>
          </a:p>
        </p:txBody>
      </p:sp>
      <p:pic>
        <p:nvPicPr>
          <p:cNvPr id="5" name="תמונה 4">
            <a:extLst>
              <a:ext uri="{FF2B5EF4-FFF2-40B4-BE49-F238E27FC236}">
                <a16:creationId xmlns="" xmlns:a16="http://schemas.microsoft.com/office/drawing/2014/main" id="{D42CA0F0-454D-454E-9F98-8D0869929F75}"/>
              </a:ext>
            </a:extLst>
          </p:cNvPr>
          <p:cNvPicPr>
            <a:picLocks noChangeAspect="1"/>
          </p:cNvPicPr>
          <p:nvPr/>
        </p:nvPicPr>
        <p:blipFill>
          <a:blip r:embed="rId2"/>
          <a:stretch>
            <a:fillRect/>
          </a:stretch>
        </p:blipFill>
        <p:spPr>
          <a:xfrm>
            <a:off x="84407" y="0"/>
            <a:ext cx="1856936" cy="1758105"/>
          </a:xfrm>
          <a:prstGeom prst="rect">
            <a:avLst/>
          </a:prstGeom>
        </p:spPr>
      </p:pic>
      <p:sp>
        <p:nvSpPr>
          <p:cNvPr id="6" name="TextBox 5"/>
          <p:cNvSpPr txBox="1"/>
          <p:nvPr/>
        </p:nvSpPr>
        <p:spPr>
          <a:xfrm>
            <a:off x="3123844" y="130003"/>
            <a:ext cx="6893169" cy="738664"/>
          </a:xfrm>
          <a:prstGeom prst="rect">
            <a:avLst/>
          </a:prstGeom>
          <a:noFill/>
        </p:spPr>
        <p:txBody>
          <a:bodyPr wrap="square" rtlCol="1">
            <a:spAutoFit/>
          </a:bodyPr>
          <a:lstStyle/>
          <a:p>
            <a:pPr algn="ctr"/>
            <a:r>
              <a:rPr lang="he-IL" sz="4200" b="1" dirty="0" smtClean="0"/>
              <a:t>ארגון המגן</a:t>
            </a:r>
            <a:endParaRPr lang="he-IL" sz="4200" b="1" dirty="0"/>
          </a:p>
        </p:txBody>
      </p:sp>
    </p:spTree>
    <p:extLst>
      <p:ext uri="{BB962C8B-B14F-4D97-AF65-F5344CB8AC3E}">
        <p14:creationId xmlns:p14="http://schemas.microsoft.com/office/powerpoint/2010/main" val="3962223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 xmlns:a16="http://schemas.microsoft.com/office/drawing/2014/main" id="{EEC92D0A-9C24-4556-BFBA-317A5063C3B6}"/>
              </a:ext>
            </a:extLst>
          </p:cNvPr>
          <p:cNvSpPr>
            <a:spLocks noGrp="1"/>
          </p:cNvSpPr>
          <p:nvPr>
            <p:ph idx="1"/>
          </p:nvPr>
        </p:nvSpPr>
        <p:spPr>
          <a:xfrm>
            <a:off x="337626" y="858061"/>
            <a:ext cx="11545904" cy="5669705"/>
          </a:xfrm>
        </p:spPr>
        <p:txBody>
          <a:bodyPr>
            <a:noAutofit/>
          </a:bodyPr>
          <a:lstStyle/>
          <a:p>
            <a:pPr marL="0" indent="0">
              <a:lnSpc>
                <a:spcPct val="100000"/>
              </a:lnSpc>
              <a:spcBef>
                <a:spcPts val="0"/>
              </a:spcBef>
              <a:buNone/>
            </a:pPr>
            <a:r>
              <a:rPr lang="he-IL" sz="2200" dirty="0" smtClean="0"/>
              <a:t>לניל"י </a:t>
            </a:r>
            <a:r>
              <a:rPr lang="he-IL" sz="2200" dirty="0"/>
              <a:t>הצטרף </a:t>
            </a:r>
            <a:r>
              <a:rPr lang="he-IL" sz="2200" dirty="0" err="1"/>
              <a:t>לישנסקי</a:t>
            </a:r>
            <a:r>
              <a:rPr lang="he-IL" sz="2200" dirty="0"/>
              <a:t> בראשית דרכה, כאשר היה לאנשי ארגון הריגול צורך בפעיל בנגב. היה </a:t>
            </a:r>
            <a:endParaRPr lang="he-IL" sz="2200" dirty="0" smtClean="0"/>
          </a:p>
          <a:p>
            <a:pPr marL="0" indent="0">
              <a:lnSpc>
                <a:spcPct val="100000"/>
              </a:lnSpc>
              <a:spcBef>
                <a:spcPts val="0"/>
              </a:spcBef>
              <a:buNone/>
            </a:pPr>
            <a:r>
              <a:rPr lang="he-IL" sz="2200" dirty="0" smtClean="0"/>
              <a:t>זה </a:t>
            </a:r>
            <a:r>
              <a:rPr lang="he-IL" sz="2200" dirty="0"/>
              <a:t>כאשר </a:t>
            </a:r>
            <a:r>
              <a:rPr lang="he-IL" sz="2200" dirty="0" smtClean="0"/>
              <a:t>נעצר אבשלום </a:t>
            </a:r>
            <a:r>
              <a:rPr lang="he-IL" sz="2200" dirty="0"/>
              <a:t>פיינברג בחשד לריגול, בדצמבר 1915. פיינברג הוחזק בכלא בבאר </a:t>
            </a:r>
            <a:endParaRPr lang="he-IL" sz="2200" dirty="0" smtClean="0"/>
          </a:p>
          <a:p>
            <a:pPr marL="0" indent="0">
              <a:lnSpc>
                <a:spcPct val="100000"/>
              </a:lnSpc>
              <a:spcBef>
                <a:spcPts val="0"/>
              </a:spcBef>
              <a:buNone/>
            </a:pPr>
            <a:r>
              <a:rPr lang="he-IL" sz="2200" dirty="0" smtClean="0"/>
              <a:t>שבע</a:t>
            </a:r>
            <a:r>
              <a:rPr lang="he-IL" sz="2200" dirty="0"/>
              <a:t>, ועל מנת לשמור על קשר </a:t>
            </a:r>
            <a:r>
              <a:rPr lang="he-IL" sz="2200" dirty="0" smtClean="0"/>
              <a:t>עמו, השתמשו </a:t>
            </a:r>
            <a:r>
              <a:rPr lang="he-IL" sz="2200" dirty="0"/>
              <a:t>אנשי ניל"י </a:t>
            </a:r>
            <a:r>
              <a:rPr lang="he-IL" sz="2200" dirty="0" err="1"/>
              <a:t>בלישנסקי</a:t>
            </a:r>
            <a:r>
              <a:rPr lang="he-IL" sz="2200" dirty="0"/>
              <a:t>, בין השאר, כדי להעביר </a:t>
            </a:r>
            <a:endParaRPr lang="he-IL" sz="2200" dirty="0" smtClean="0"/>
          </a:p>
          <a:p>
            <a:pPr marL="0" indent="0">
              <a:lnSpc>
                <a:spcPct val="100000"/>
              </a:lnSpc>
              <a:spcBef>
                <a:spcPts val="0"/>
              </a:spcBef>
              <a:buNone/>
            </a:pPr>
            <a:r>
              <a:rPr lang="he-IL" sz="2200" dirty="0" smtClean="0"/>
              <a:t>פתקים </a:t>
            </a:r>
            <a:r>
              <a:rPr lang="he-IL" sz="2200" dirty="0"/>
              <a:t>שהוברחו מן הכלא אל בני משפחת אהרנסון, שישבו </a:t>
            </a:r>
            <a:r>
              <a:rPr lang="he-IL" sz="2200" dirty="0" smtClean="0"/>
              <a:t>בעתלית.</a:t>
            </a:r>
            <a:r>
              <a:rPr lang="he-IL" sz="2200" dirty="0"/>
              <a:t> </a:t>
            </a:r>
            <a:r>
              <a:rPr lang="he-IL" sz="2200" dirty="0" smtClean="0"/>
              <a:t>מפי </a:t>
            </a:r>
            <a:r>
              <a:rPr lang="he-IL" sz="2200" dirty="0"/>
              <a:t>אבשלום נודע ליוסף על קיומה </a:t>
            </a:r>
            <a:r>
              <a:rPr lang="he-IL" sz="2200" dirty="0" smtClean="0"/>
              <a:t>של מחתרת </a:t>
            </a:r>
            <a:r>
              <a:rPr lang="he-IL" sz="2200" dirty="0"/>
              <a:t>ניל"י שמטרתה </a:t>
            </a:r>
            <a:r>
              <a:rPr lang="he-IL" sz="2200" dirty="0" smtClean="0"/>
              <a:t>הייתה </a:t>
            </a:r>
            <a:r>
              <a:rPr lang="he-IL" sz="2200" dirty="0"/>
              <a:t>לאסוף מידע מודיעיני על הנעשה בארץ, בעיקר תנועת כוחות של הצבא התורכי, ולמסרו למפקדת הכוחות הבריטיים במצרים כדי לסייע להם לכבוש את הארץ ולשחררה מן השלטון התורכי. יוסף הצטרף לניל"י וגם צירף אליו לפעולת הריגול ואיסוף המידע חלק מחבריו ב"המגן</a:t>
            </a:r>
            <a:r>
              <a:rPr lang="he-IL" sz="2200" dirty="0" smtClean="0"/>
              <a:t>".</a:t>
            </a:r>
            <a:r>
              <a:rPr lang="he-IL" sz="2200" dirty="0"/>
              <a:t> </a:t>
            </a:r>
            <a:endParaRPr lang="he-IL" sz="2200" dirty="0" smtClean="0"/>
          </a:p>
          <a:p>
            <a:pPr marL="0" indent="0">
              <a:lnSpc>
                <a:spcPct val="100000"/>
              </a:lnSpc>
              <a:spcBef>
                <a:spcPts val="0"/>
              </a:spcBef>
              <a:buNone/>
            </a:pPr>
            <a:r>
              <a:rPr lang="he-IL" sz="2200" dirty="0" smtClean="0"/>
              <a:t>בראשית </a:t>
            </a:r>
            <a:r>
              <a:rPr lang="he-IL" sz="2200" dirty="0"/>
              <a:t>1917, החליט אבשלום </a:t>
            </a:r>
            <a:r>
              <a:rPr lang="he-IL" sz="2200" dirty="0" smtClean="0"/>
              <a:t>לרדת </a:t>
            </a:r>
            <a:r>
              <a:rPr lang="he-IL" sz="2200" dirty="0"/>
              <a:t>למצרים כדי לחדש את הקשר עם הבריטים, שנותק. הוא יצא לדרך עם </a:t>
            </a:r>
            <a:r>
              <a:rPr lang="he-IL" sz="2200" dirty="0" err="1"/>
              <a:t>לישנסקי</a:t>
            </a:r>
            <a:r>
              <a:rPr lang="he-IL" sz="2200" dirty="0"/>
              <a:t>, שהתגורר בדרום והכיר את הנגב והמדבר. במהלך מסעם, ב-20 בינואר, הותקפו בידי בדואים. פיינברג נהרג </a:t>
            </a:r>
            <a:r>
              <a:rPr lang="he-IL" sz="2200" dirty="0" err="1"/>
              <a:t>ולישנסקי</a:t>
            </a:r>
            <a:r>
              <a:rPr lang="he-IL" sz="2200" dirty="0"/>
              <a:t> נפצע, ונאסף, מאוחר יותר, בידי משמר אוסטרלי שהשתייך לצבא הבריטי. הוא הועבר לבית מלון בפורט סעיד, ואחר כך נלקח לבית חולים בקהיר. חמישה ימים אחרי ההתקלות נודע לאהרן אהרנסון, אשר שהה במצרים, כי </a:t>
            </a:r>
            <a:r>
              <a:rPr lang="he-IL" sz="2200" dirty="0" err="1"/>
              <a:t>לישנסקי</a:t>
            </a:r>
            <a:r>
              <a:rPr lang="he-IL" sz="2200" dirty="0"/>
              <a:t> שוכב פצוע בפורט סעיד. הוא נפגש ושוחח עמו, וכך נודע לו על נפילת פיינברג. </a:t>
            </a:r>
            <a:r>
              <a:rPr lang="he-IL" sz="2200" dirty="0" smtClean="0"/>
              <a:t>בפברואר</a:t>
            </a:r>
            <a:r>
              <a:rPr lang="he-IL" sz="2200" dirty="0"/>
              <a:t>, לאחר שהחלים סופית מפצעיו, חזר </a:t>
            </a:r>
            <a:r>
              <a:rPr lang="he-IL" sz="2200" dirty="0" err="1"/>
              <a:t>לישנסקי</a:t>
            </a:r>
            <a:r>
              <a:rPr lang="he-IL" sz="2200" dirty="0"/>
              <a:t> לעתלית </a:t>
            </a:r>
            <a:r>
              <a:rPr lang="he-IL" sz="2200" dirty="0" err="1" smtClean="0"/>
              <a:t>באונייה</a:t>
            </a:r>
            <a:r>
              <a:rPr lang="he-IL" sz="2200" dirty="0" smtClean="0"/>
              <a:t> </a:t>
            </a:r>
            <a:r>
              <a:rPr lang="he-IL" sz="2200" dirty="0"/>
              <a:t>הבריטית "</a:t>
            </a:r>
            <a:r>
              <a:rPr lang="he-IL" sz="2200" dirty="0" err="1"/>
              <a:t>המנגם</a:t>
            </a:r>
            <a:r>
              <a:rPr lang="he-IL" sz="2200" dirty="0"/>
              <a:t>". עם שובו ארצה היו יוסף, שרה אהרונסון ונעמן בלקינד לראשי ניל"י. </a:t>
            </a:r>
            <a:r>
              <a:rPr lang="he-IL" sz="2200" dirty="0" smtClean="0"/>
              <a:t>מאותה </a:t>
            </a:r>
            <a:r>
              <a:rPr lang="he-IL" sz="2200" dirty="0"/>
              <a:t>עת היה </a:t>
            </a:r>
            <a:r>
              <a:rPr lang="he-IL" sz="2200" dirty="0" smtClean="0"/>
              <a:t>יוסף למרכז </a:t>
            </a:r>
            <a:r>
              <a:rPr lang="he-IL" sz="2200" dirty="0"/>
              <a:t>פעילות ניל"י בארץ. </a:t>
            </a:r>
            <a:r>
              <a:rPr lang="he-IL" sz="2200" dirty="0" smtClean="0"/>
              <a:t>עיתים </a:t>
            </a:r>
            <a:r>
              <a:rPr lang="he-IL" sz="2200" dirty="0"/>
              <a:t>ישב בעתלית, "בסיס" ניל"י, </a:t>
            </a:r>
            <a:r>
              <a:rPr lang="he-IL" sz="2200" dirty="0" smtClean="0"/>
              <a:t>ועיתים </a:t>
            </a:r>
            <a:r>
              <a:rPr lang="he-IL" sz="2200" dirty="0"/>
              <a:t>יצא וסבב בארץ, בין סוכני הריגול השונים, ואסף מהם דו"חות. את הדו"חות שהגיעו מן הסוכנים היה מעתיק בכתב ידו, ושולח למצרים באמצעות </a:t>
            </a:r>
            <a:r>
              <a:rPr lang="he-IL" sz="2200" dirty="0" err="1" smtClean="0"/>
              <a:t>אוניית</a:t>
            </a:r>
            <a:r>
              <a:rPr lang="he-IL" sz="2200" dirty="0" smtClean="0"/>
              <a:t> </a:t>
            </a:r>
            <a:r>
              <a:rPr lang="he-IL" sz="2200" dirty="0"/>
              <a:t>הקשר הבריטית. הוא ניהל ופיקח גם על העברת הכספים ממצרים.</a:t>
            </a:r>
            <a:endParaRPr lang="he-IL" sz="2200" dirty="0" smtClean="0"/>
          </a:p>
          <a:p>
            <a:pPr marL="0" indent="0">
              <a:lnSpc>
                <a:spcPct val="150000"/>
              </a:lnSpc>
              <a:buNone/>
            </a:pPr>
            <a:endParaRPr lang="he-IL" sz="1500" dirty="0"/>
          </a:p>
          <a:p>
            <a:pPr marL="0" indent="0">
              <a:lnSpc>
                <a:spcPct val="150000"/>
              </a:lnSpc>
              <a:buNone/>
            </a:pPr>
            <a:r>
              <a:rPr lang="he-IL" sz="1500" dirty="0" smtClean="0"/>
              <a:t> ו</a:t>
            </a:r>
            <a:endParaRPr lang="he-IL" sz="1500" dirty="0"/>
          </a:p>
        </p:txBody>
      </p:sp>
      <p:pic>
        <p:nvPicPr>
          <p:cNvPr id="5" name="תמונה 4">
            <a:extLst>
              <a:ext uri="{FF2B5EF4-FFF2-40B4-BE49-F238E27FC236}">
                <a16:creationId xmlns="" xmlns:a16="http://schemas.microsoft.com/office/drawing/2014/main" id="{D42CA0F0-454D-454E-9F98-8D0869929F75}"/>
              </a:ext>
            </a:extLst>
          </p:cNvPr>
          <p:cNvPicPr>
            <a:picLocks noChangeAspect="1"/>
          </p:cNvPicPr>
          <p:nvPr/>
        </p:nvPicPr>
        <p:blipFill>
          <a:blip r:embed="rId2"/>
          <a:stretch>
            <a:fillRect/>
          </a:stretch>
        </p:blipFill>
        <p:spPr>
          <a:xfrm>
            <a:off x="0" y="0"/>
            <a:ext cx="1674055" cy="1758105"/>
          </a:xfrm>
          <a:prstGeom prst="rect">
            <a:avLst/>
          </a:prstGeom>
        </p:spPr>
      </p:pic>
      <p:sp>
        <p:nvSpPr>
          <p:cNvPr id="6" name="TextBox 5"/>
          <p:cNvSpPr txBox="1"/>
          <p:nvPr/>
        </p:nvSpPr>
        <p:spPr>
          <a:xfrm>
            <a:off x="3109777" y="119397"/>
            <a:ext cx="6893169" cy="738664"/>
          </a:xfrm>
          <a:prstGeom prst="rect">
            <a:avLst/>
          </a:prstGeom>
          <a:noFill/>
        </p:spPr>
        <p:txBody>
          <a:bodyPr wrap="square" rtlCol="1">
            <a:spAutoFit/>
          </a:bodyPr>
          <a:lstStyle/>
          <a:p>
            <a:pPr algn="ctr"/>
            <a:r>
              <a:rPr lang="he-IL" sz="4200" b="1" dirty="0" smtClean="0"/>
              <a:t>ניל"י</a:t>
            </a:r>
            <a:endParaRPr lang="he-IL" sz="4200" b="1" dirty="0"/>
          </a:p>
        </p:txBody>
      </p:sp>
      <p:pic>
        <p:nvPicPr>
          <p:cNvPr id="2" name="תמונה 1"/>
          <p:cNvPicPr>
            <a:picLocks noChangeAspect="1"/>
          </p:cNvPicPr>
          <p:nvPr/>
        </p:nvPicPr>
        <p:blipFill>
          <a:blip r:embed="rId3"/>
          <a:stretch>
            <a:fillRect/>
          </a:stretch>
        </p:blipFill>
        <p:spPr>
          <a:xfrm>
            <a:off x="10195525" y="136304"/>
            <a:ext cx="1495425" cy="704850"/>
          </a:xfrm>
          <a:prstGeom prst="rect">
            <a:avLst/>
          </a:prstGeom>
        </p:spPr>
      </p:pic>
    </p:spTree>
    <p:extLst>
      <p:ext uri="{BB962C8B-B14F-4D97-AF65-F5344CB8AC3E}">
        <p14:creationId xmlns:p14="http://schemas.microsoft.com/office/powerpoint/2010/main" val="3120577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 xmlns:a16="http://schemas.microsoft.com/office/drawing/2014/main" id="{EEC92D0A-9C24-4556-BFBA-317A5063C3B6}"/>
              </a:ext>
            </a:extLst>
          </p:cNvPr>
          <p:cNvSpPr>
            <a:spLocks noGrp="1"/>
          </p:cNvSpPr>
          <p:nvPr>
            <p:ph idx="1"/>
          </p:nvPr>
        </p:nvSpPr>
        <p:spPr>
          <a:xfrm>
            <a:off x="337626" y="858061"/>
            <a:ext cx="11545904" cy="5669705"/>
          </a:xfrm>
        </p:spPr>
        <p:txBody>
          <a:bodyPr>
            <a:noAutofit/>
          </a:bodyPr>
          <a:lstStyle/>
          <a:p>
            <a:pPr marL="0" indent="0">
              <a:lnSpc>
                <a:spcPct val="150000"/>
              </a:lnSpc>
              <a:buNone/>
            </a:pPr>
            <a:endParaRPr lang="he-IL" sz="1500" dirty="0"/>
          </a:p>
          <a:p>
            <a:pPr marL="0" indent="0">
              <a:lnSpc>
                <a:spcPct val="150000"/>
              </a:lnSpc>
              <a:buNone/>
            </a:pPr>
            <a:endParaRPr lang="he-IL" sz="1500" dirty="0"/>
          </a:p>
        </p:txBody>
      </p:sp>
      <p:pic>
        <p:nvPicPr>
          <p:cNvPr id="5" name="תמונה 4">
            <a:extLst>
              <a:ext uri="{FF2B5EF4-FFF2-40B4-BE49-F238E27FC236}">
                <a16:creationId xmlns="" xmlns:a16="http://schemas.microsoft.com/office/drawing/2014/main" id="{D42CA0F0-454D-454E-9F98-8D0869929F75}"/>
              </a:ext>
            </a:extLst>
          </p:cNvPr>
          <p:cNvPicPr>
            <a:picLocks noChangeAspect="1"/>
          </p:cNvPicPr>
          <p:nvPr/>
        </p:nvPicPr>
        <p:blipFill>
          <a:blip r:embed="rId2"/>
          <a:stretch>
            <a:fillRect/>
          </a:stretch>
        </p:blipFill>
        <p:spPr>
          <a:xfrm>
            <a:off x="0" y="0"/>
            <a:ext cx="1674055" cy="1758105"/>
          </a:xfrm>
          <a:prstGeom prst="rect">
            <a:avLst/>
          </a:prstGeom>
        </p:spPr>
      </p:pic>
      <p:pic>
        <p:nvPicPr>
          <p:cNvPr id="2" name="תמונה 1"/>
          <p:cNvPicPr>
            <a:picLocks noChangeAspect="1"/>
          </p:cNvPicPr>
          <p:nvPr/>
        </p:nvPicPr>
        <p:blipFill rotWithShape="1">
          <a:blip r:embed="rId3"/>
          <a:srcRect t="4755"/>
          <a:stretch/>
        </p:blipFill>
        <p:spPr>
          <a:xfrm>
            <a:off x="191858" y="3682988"/>
            <a:ext cx="4068145" cy="2964000"/>
          </a:xfrm>
          <a:prstGeom prst="rect">
            <a:avLst/>
          </a:prstGeom>
        </p:spPr>
      </p:pic>
      <p:pic>
        <p:nvPicPr>
          <p:cNvPr id="7" name="תמונה 6"/>
          <p:cNvPicPr>
            <a:picLocks noChangeAspect="1"/>
          </p:cNvPicPr>
          <p:nvPr/>
        </p:nvPicPr>
        <p:blipFill>
          <a:blip r:embed="rId4"/>
          <a:stretch>
            <a:fillRect/>
          </a:stretch>
        </p:blipFill>
        <p:spPr>
          <a:xfrm>
            <a:off x="4786892" y="1012714"/>
            <a:ext cx="3582311" cy="5676029"/>
          </a:xfrm>
          <a:prstGeom prst="rect">
            <a:avLst/>
          </a:prstGeom>
        </p:spPr>
      </p:pic>
      <p:sp>
        <p:nvSpPr>
          <p:cNvPr id="8" name="מלבן 7"/>
          <p:cNvSpPr/>
          <p:nvPr/>
        </p:nvSpPr>
        <p:spPr>
          <a:xfrm>
            <a:off x="4942440" y="5731091"/>
            <a:ext cx="3040874" cy="877163"/>
          </a:xfrm>
          <a:prstGeom prst="rect">
            <a:avLst/>
          </a:prstGeom>
        </p:spPr>
        <p:txBody>
          <a:bodyPr wrap="square">
            <a:spAutoFit/>
          </a:bodyPr>
          <a:lstStyle/>
          <a:p>
            <a:pPr algn="r" rtl="1"/>
            <a:r>
              <a:rPr lang="he-IL" sz="1700" dirty="0">
                <a:solidFill>
                  <a:srgbClr val="002060"/>
                </a:solidFill>
              </a:rPr>
              <a:t>שרה אהרנסון, בחברת שניים מראשי המחתרת: יוסף </a:t>
            </a:r>
            <a:r>
              <a:rPr lang="he-IL" sz="1700" dirty="0" err="1">
                <a:solidFill>
                  <a:srgbClr val="002060"/>
                </a:solidFill>
              </a:rPr>
              <a:t>לישנסקי</a:t>
            </a:r>
            <a:r>
              <a:rPr lang="he-IL" sz="1700" dirty="0">
                <a:solidFill>
                  <a:srgbClr val="002060"/>
                </a:solidFill>
              </a:rPr>
              <a:t> ולוי יצחק שניאורסון - קהיר, 1917</a:t>
            </a:r>
          </a:p>
        </p:txBody>
      </p:sp>
      <p:pic>
        <p:nvPicPr>
          <p:cNvPr id="9" name="תמונה 8"/>
          <p:cNvPicPr>
            <a:picLocks noChangeAspect="1"/>
          </p:cNvPicPr>
          <p:nvPr/>
        </p:nvPicPr>
        <p:blipFill rotWithShape="1">
          <a:blip r:embed="rId5"/>
          <a:srcRect l="21172" r="4028"/>
          <a:stretch/>
        </p:blipFill>
        <p:spPr>
          <a:xfrm>
            <a:off x="229154" y="131387"/>
            <a:ext cx="4207077" cy="3372659"/>
          </a:xfrm>
          <a:prstGeom prst="rect">
            <a:avLst/>
          </a:prstGeom>
        </p:spPr>
      </p:pic>
      <p:sp>
        <p:nvSpPr>
          <p:cNvPr id="10" name="מלבן 9"/>
          <p:cNvSpPr/>
          <p:nvPr/>
        </p:nvSpPr>
        <p:spPr>
          <a:xfrm>
            <a:off x="255616" y="3142680"/>
            <a:ext cx="3940627" cy="353943"/>
          </a:xfrm>
          <a:prstGeom prst="rect">
            <a:avLst/>
          </a:prstGeom>
        </p:spPr>
        <p:txBody>
          <a:bodyPr wrap="square">
            <a:spAutoFit/>
          </a:bodyPr>
          <a:lstStyle/>
          <a:p>
            <a:r>
              <a:rPr lang="he-IL" sz="1700" dirty="0">
                <a:solidFill>
                  <a:srgbClr val="002060"/>
                </a:solidFill>
              </a:rPr>
              <a:t>יוסף </a:t>
            </a:r>
            <a:r>
              <a:rPr lang="he-IL" sz="1700" dirty="0" err="1">
                <a:solidFill>
                  <a:srgbClr val="002060"/>
                </a:solidFill>
              </a:rPr>
              <a:t>לישנסקי</a:t>
            </a:r>
            <a:r>
              <a:rPr lang="he-IL" sz="1700" dirty="0">
                <a:solidFill>
                  <a:srgbClr val="002060"/>
                </a:solidFill>
              </a:rPr>
              <a:t> ונעמן בלקינד עם קבוצת חברים</a:t>
            </a:r>
          </a:p>
        </p:txBody>
      </p:sp>
      <p:pic>
        <p:nvPicPr>
          <p:cNvPr id="11" name="תמונה 10"/>
          <p:cNvPicPr>
            <a:picLocks noChangeAspect="1"/>
          </p:cNvPicPr>
          <p:nvPr/>
        </p:nvPicPr>
        <p:blipFill rotWithShape="1">
          <a:blip r:embed="rId6"/>
          <a:srcRect l="24808" t="7382"/>
          <a:stretch/>
        </p:blipFill>
        <p:spPr>
          <a:xfrm>
            <a:off x="8709269" y="131387"/>
            <a:ext cx="3220010" cy="5647985"/>
          </a:xfrm>
          <a:prstGeom prst="rect">
            <a:avLst/>
          </a:prstGeom>
        </p:spPr>
      </p:pic>
      <p:sp>
        <p:nvSpPr>
          <p:cNvPr id="4" name="מלבן 3"/>
          <p:cNvSpPr/>
          <p:nvPr/>
        </p:nvSpPr>
        <p:spPr>
          <a:xfrm>
            <a:off x="8709269" y="5731091"/>
            <a:ext cx="3163666" cy="646331"/>
          </a:xfrm>
          <a:prstGeom prst="rect">
            <a:avLst/>
          </a:prstGeom>
        </p:spPr>
        <p:txBody>
          <a:bodyPr wrap="square">
            <a:spAutoFit/>
          </a:bodyPr>
          <a:lstStyle/>
          <a:p>
            <a:pPr algn="ctr"/>
            <a:r>
              <a:rPr lang="he-IL" dirty="0"/>
              <a:t>יוסף </a:t>
            </a:r>
            <a:r>
              <a:rPr lang="he-IL" dirty="0" err="1" smtClean="0"/>
              <a:t>לישנסקי</a:t>
            </a:r>
            <a:r>
              <a:rPr lang="he-IL" dirty="0" smtClean="0"/>
              <a:t>, זרועו </a:t>
            </a:r>
            <a:r>
              <a:rPr lang="he-IL" dirty="0"/>
              <a:t>הימנית חבושה ומקובעת במענב</a:t>
            </a:r>
          </a:p>
        </p:txBody>
      </p:sp>
    </p:spTree>
    <p:extLst>
      <p:ext uri="{BB962C8B-B14F-4D97-AF65-F5344CB8AC3E}">
        <p14:creationId xmlns:p14="http://schemas.microsoft.com/office/powerpoint/2010/main" val="4171816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077351" y="182904"/>
            <a:ext cx="10515600" cy="534285"/>
          </a:xfrm>
        </p:spPr>
        <p:txBody>
          <a:bodyPr>
            <a:noAutofit/>
          </a:bodyPr>
          <a:lstStyle/>
          <a:p>
            <a:pPr algn="ctr"/>
            <a:r>
              <a:rPr lang="he-IL" sz="4200" b="1" dirty="0" smtClean="0">
                <a:cs typeface="+mn-cs"/>
              </a:rPr>
              <a:t>נסיבות נפילתו</a:t>
            </a:r>
            <a:endParaRPr lang="he-IL" sz="4200" b="1" dirty="0">
              <a:cs typeface="+mn-cs"/>
            </a:endParaRPr>
          </a:p>
        </p:txBody>
      </p:sp>
      <p:sp>
        <p:nvSpPr>
          <p:cNvPr id="3" name="מציין מיקום תוכן 2"/>
          <p:cNvSpPr>
            <a:spLocks noGrp="1"/>
          </p:cNvSpPr>
          <p:nvPr>
            <p:ph idx="1"/>
          </p:nvPr>
        </p:nvSpPr>
        <p:spPr>
          <a:xfrm>
            <a:off x="191092" y="717189"/>
            <a:ext cx="11753546" cy="6175125"/>
          </a:xfrm>
        </p:spPr>
        <p:txBody>
          <a:bodyPr>
            <a:noAutofit/>
          </a:bodyPr>
          <a:lstStyle/>
          <a:p>
            <a:pPr marL="0" indent="0">
              <a:lnSpc>
                <a:spcPct val="100000"/>
              </a:lnSpc>
              <a:spcBef>
                <a:spcPts val="0"/>
              </a:spcBef>
              <a:buNone/>
            </a:pPr>
            <a:r>
              <a:rPr lang="he-IL" sz="2600" dirty="0" smtClean="0"/>
              <a:t>ביום </a:t>
            </a:r>
            <a:r>
              <a:rPr lang="he-IL" sz="2600" dirty="0"/>
              <a:t>י"ז באלול תרע"ז (4.9.1917) עלו התורכים על עקבות פעולות הריגול כאשר </a:t>
            </a:r>
            <a:endParaRPr lang="he-IL" sz="2600" dirty="0" smtClean="0"/>
          </a:p>
          <a:p>
            <a:pPr marL="0" indent="0">
              <a:lnSpc>
                <a:spcPct val="100000"/>
              </a:lnSpc>
              <a:spcBef>
                <a:spcPts val="0"/>
              </a:spcBef>
              <a:buNone/>
            </a:pPr>
            <a:r>
              <a:rPr lang="he-IL" sz="2600" dirty="0" smtClean="0"/>
              <a:t>צדו </a:t>
            </a:r>
            <a:r>
              <a:rPr lang="he-IL" sz="2600" dirty="0"/>
              <a:t>יונת-דואר </a:t>
            </a:r>
            <a:r>
              <a:rPr lang="he-IL" sz="2600" dirty="0" smtClean="0"/>
              <a:t>בעתלית ולרגלה צמוד </a:t>
            </a:r>
            <a:r>
              <a:rPr lang="he-IL" sz="2600" dirty="0"/>
              <a:t>פתק מאת שרה אהרונסון. נעמן בלקינד נתפס </a:t>
            </a:r>
            <a:endParaRPr lang="he-IL" sz="2600" dirty="0" smtClean="0"/>
          </a:p>
          <a:p>
            <a:pPr marL="0" indent="0">
              <a:lnSpc>
                <a:spcPct val="100000"/>
              </a:lnSpc>
              <a:spcBef>
                <a:spcPts val="0"/>
              </a:spcBef>
              <a:buNone/>
            </a:pPr>
            <a:r>
              <a:rPr lang="he-IL" sz="2600" dirty="0" smtClean="0"/>
              <a:t>במדבר </a:t>
            </a:r>
            <a:r>
              <a:rPr lang="he-IL" sz="2600" dirty="0"/>
              <a:t>בדרכו למצרים ויוסף יצא </a:t>
            </a:r>
            <a:r>
              <a:rPr lang="he-IL" sz="2600" dirty="0" smtClean="0"/>
              <a:t>בשליחות לנסות </a:t>
            </a:r>
            <a:r>
              <a:rPr lang="he-IL" sz="2600" dirty="0"/>
              <a:t>ולפעול </a:t>
            </a:r>
            <a:r>
              <a:rPr lang="he-IL" sz="2600" dirty="0" smtClean="0"/>
              <a:t>לשחררו, </a:t>
            </a:r>
            <a:r>
              <a:rPr lang="he-IL" sz="2600" dirty="0"/>
              <a:t>אך חזר על </a:t>
            </a:r>
            <a:endParaRPr lang="he-IL" sz="2600" dirty="0" smtClean="0"/>
          </a:p>
          <a:p>
            <a:pPr marL="0" indent="0">
              <a:lnSpc>
                <a:spcPct val="100000"/>
              </a:lnSpc>
              <a:spcBef>
                <a:spcPts val="0"/>
              </a:spcBef>
              <a:buNone/>
            </a:pPr>
            <a:r>
              <a:rPr lang="he-IL" sz="2600" dirty="0" smtClean="0"/>
              <a:t>עקביו כשהתברר כי משפחת בלקינד מטפלת בכך. יוסף, שהיה מבוקש על-ידי התורכים, הספיק להימלט כשהוא נושא עליו אקדח, סכום כסף, כיכר לחם ומעט מים. הוא הסתתר בהרים מזרחה לזיכרון-יעקב </a:t>
            </a:r>
            <a:r>
              <a:rPr lang="he-IL" sz="2600" dirty="0"/>
              <a:t>ויצחק הלפרין הביא למקום מחבואו מזון ומים. לאחר שלושה ימים </a:t>
            </a:r>
            <a:r>
              <a:rPr lang="he-IL" sz="2600" dirty="0" smtClean="0"/>
              <a:t>במסתור </a:t>
            </a:r>
            <a:r>
              <a:rPr lang="he-IL" sz="2600" dirty="0"/>
              <a:t>פגש יוסף בכרכור שלושה מחברי "השומר" שהיו בדרכם צפונה </a:t>
            </a:r>
            <a:r>
              <a:rPr lang="he-IL" sz="2600" dirty="0" smtClean="0"/>
              <a:t>בעגלה. הוא </a:t>
            </a:r>
            <a:r>
              <a:rPr lang="he-IL" sz="2600" dirty="0"/>
              <a:t>החליט לצאת ללבנון כדי להסתתר שם והצטרף לנסיעה בעגלה, שחנתה בתל-עדש, שם החליף את בגדיו, והישנים הועלו באש. בהמשך </a:t>
            </a:r>
            <a:r>
              <a:rPr lang="he-IL" sz="2600" dirty="0" smtClean="0"/>
              <a:t>מנוסתו, </a:t>
            </a:r>
            <a:r>
              <a:rPr lang="he-IL" sz="2600" dirty="0"/>
              <a:t>בכיוון </a:t>
            </a:r>
            <a:r>
              <a:rPr lang="he-IL" sz="2600" dirty="0" smtClean="0"/>
              <a:t>צפון, </a:t>
            </a:r>
            <a:r>
              <a:rPr lang="he-IL" sz="2600" dirty="0" smtClean="0"/>
              <a:t>נורה </a:t>
            </a:r>
            <a:r>
              <a:rPr lang="he-IL" sz="2600" dirty="0"/>
              <a:t>בכתפו על-ידי אנשי "השומר" שחששו כי </a:t>
            </a:r>
            <a:r>
              <a:rPr lang="he-IL" sz="2600" dirty="0" smtClean="0"/>
              <a:t>ייפול </a:t>
            </a:r>
            <a:r>
              <a:rPr lang="he-IL" sz="2600" dirty="0"/>
              <a:t>חי בידי התורכים, ואם ייחקר ויעונה ימסור פרטים על האגודה ואנשיה. הוא נפצע ונמלט, ובמטולה נעזר בידי החייט וולף שנתן לו לחם ומים. יוסף החליט לפנות דרומה כדי לעלות באנייה "</a:t>
            </a:r>
            <a:r>
              <a:rPr lang="he-IL" sz="2600" dirty="0" err="1" smtClean="0"/>
              <a:t>מנגם</a:t>
            </a:r>
            <a:r>
              <a:rPr lang="he-IL" sz="2600" dirty="0"/>
              <a:t>" שעמדה לעגון מול חוף עתלית. בדרכו שהה ביסוד המעלה, שם קיבל מקלט ומזון. בהגיעו לחוף עתלית הבחין בספינה כשהיא מפליגה דרומה. </a:t>
            </a:r>
            <a:r>
              <a:rPr lang="he-IL" sz="2600" dirty="0" smtClean="0"/>
              <a:t>הוא </a:t>
            </a:r>
            <a:r>
              <a:rPr lang="he-IL" sz="2600" dirty="0"/>
              <a:t>המשיך במנוסה לכיוון דרום, רעב ופצוע, והסתתר אצל משפחת פסקל בפתח-תקווה. בהמשך דרכו הסתתר לילה אחד בחצר משפחת </a:t>
            </a:r>
            <a:r>
              <a:rPr lang="he-IL" sz="2600" dirty="0" err="1"/>
              <a:t>אלטשולר</a:t>
            </a:r>
            <a:r>
              <a:rPr lang="he-IL" sz="2600" dirty="0"/>
              <a:t> ברחובות. </a:t>
            </a:r>
          </a:p>
        </p:txBody>
      </p:sp>
      <p:pic>
        <p:nvPicPr>
          <p:cNvPr id="4" name="תמונה 3">
            <a:extLst>
              <a:ext uri="{FF2B5EF4-FFF2-40B4-BE49-F238E27FC236}">
                <a16:creationId xmlns="" xmlns:a16="http://schemas.microsoft.com/office/drawing/2014/main" id="{54AEC06A-DE23-4FED-9861-8E01D97B2C3E}"/>
              </a:ext>
            </a:extLst>
          </p:cNvPr>
          <p:cNvPicPr>
            <a:picLocks noChangeAspect="1"/>
          </p:cNvPicPr>
          <p:nvPr/>
        </p:nvPicPr>
        <p:blipFill>
          <a:blip r:embed="rId2"/>
          <a:stretch>
            <a:fillRect/>
          </a:stretch>
        </p:blipFill>
        <p:spPr>
          <a:xfrm>
            <a:off x="0" y="0"/>
            <a:ext cx="1575582" cy="1913206"/>
          </a:xfrm>
          <a:prstGeom prst="rect">
            <a:avLst/>
          </a:prstGeom>
        </p:spPr>
      </p:pic>
    </p:spTree>
    <p:extLst>
      <p:ext uri="{BB962C8B-B14F-4D97-AF65-F5344CB8AC3E}">
        <p14:creationId xmlns:p14="http://schemas.microsoft.com/office/powerpoint/2010/main" val="2930937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33621" y="302480"/>
            <a:ext cx="10515600" cy="534285"/>
          </a:xfrm>
        </p:spPr>
        <p:txBody>
          <a:bodyPr>
            <a:noAutofit/>
          </a:bodyPr>
          <a:lstStyle/>
          <a:p>
            <a:pPr algn="ctr"/>
            <a:r>
              <a:rPr lang="he-IL" sz="4200" b="1" dirty="0" smtClean="0">
                <a:cs typeface="+mn-cs"/>
              </a:rPr>
              <a:t>נסיבות </a:t>
            </a:r>
            <a:r>
              <a:rPr lang="he-IL" sz="4200" b="1" dirty="0" smtClean="0">
                <a:cs typeface="+mn-cs"/>
              </a:rPr>
              <a:t>נפילתו – המשך...</a:t>
            </a:r>
            <a:endParaRPr lang="he-IL" sz="4200" b="1" dirty="0">
              <a:cs typeface="+mn-cs"/>
            </a:endParaRPr>
          </a:p>
        </p:txBody>
      </p:sp>
      <p:sp>
        <p:nvSpPr>
          <p:cNvPr id="3" name="מציין מיקום תוכן 2"/>
          <p:cNvSpPr>
            <a:spLocks noGrp="1"/>
          </p:cNvSpPr>
          <p:nvPr>
            <p:ph idx="1"/>
          </p:nvPr>
        </p:nvSpPr>
        <p:spPr>
          <a:xfrm>
            <a:off x="0" y="956603"/>
            <a:ext cx="11978629" cy="6175125"/>
          </a:xfrm>
        </p:spPr>
        <p:txBody>
          <a:bodyPr>
            <a:noAutofit/>
          </a:bodyPr>
          <a:lstStyle/>
          <a:p>
            <a:pPr marL="0" indent="0">
              <a:lnSpc>
                <a:spcPct val="100000"/>
              </a:lnSpc>
              <a:spcBef>
                <a:spcPts val="0"/>
              </a:spcBef>
              <a:buNone/>
            </a:pPr>
            <a:r>
              <a:rPr lang="he-IL" sz="2600" dirty="0"/>
              <a:t>במנוסתו, ניסה </a:t>
            </a:r>
            <a:r>
              <a:rPr lang="he-IL" sz="2600" dirty="0" smtClean="0"/>
              <a:t>יוסף לגנוב </a:t>
            </a:r>
            <a:r>
              <a:rPr lang="he-IL" sz="2600" dirty="0"/>
              <a:t>גמל מהבדוויים, נתפס והוסגר </a:t>
            </a:r>
            <a:r>
              <a:rPr lang="he-IL" sz="2600" dirty="0" smtClean="0"/>
              <a:t>לטורקים. משם </a:t>
            </a:r>
            <a:r>
              <a:rPr lang="he-IL" sz="2600" dirty="0"/>
              <a:t>הועבר </a:t>
            </a:r>
            <a:endParaRPr lang="he-IL" sz="2600" dirty="0" smtClean="0"/>
          </a:p>
          <a:p>
            <a:pPr marL="0" indent="0">
              <a:lnSpc>
                <a:spcPct val="100000"/>
              </a:lnSpc>
              <a:spcBef>
                <a:spcPts val="0"/>
              </a:spcBef>
              <a:buNone/>
            </a:pPr>
            <a:r>
              <a:rPr lang="he-IL" sz="2600" dirty="0" smtClean="0"/>
              <a:t>לירושלים </a:t>
            </a:r>
            <a:r>
              <a:rPr lang="he-IL" sz="2600" dirty="0"/>
              <a:t>ולאחר מכן לכלא בדמשק, שם נחקר יחד עם נעמן בלקינד ורבים </a:t>
            </a:r>
            <a:r>
              <a:rPr lang="he-IL" sz="2600" dirty="0" smtClean="0"/>
              <a:t>אחרים</a:t>
            </a:r>
            <a:r>
              <a:rPr lang="he-IL" sz="2600" dirty="0"/>
              <a:t>. </a:t>
            </a:r>
          </a:p>
          <a:p>
            <a:pPr marL="0" indent="0">
              <a:lnSpc>
                <a:spcPct val="100000"/>
              </a:lnSpc>
              <a:spcBef>
                <a:spcPts val="0"/>
              </a:spcBef>
              <a:buNone/>
            </a:pPr>
            <a:r>
              <a:rPr lang="he-IL" sz="2600" dirty="0" smtClean="0"/>
              <a:t>במשפט </a:t>
            </a:r>
            <a:r>
              <a:rPr lang="he-IL" sz="2600" dirty="0"/>
              <a:t>שנערך לו בין כותלי </a:t>
            </a:r>
            <a:r>
              <a:rPr lang="he-IL" sz="2600" dirty="0" smtClean="0"/>
              <a:t>הכלא </a:t>
            </a:r>
            <a:r>
              <a:rPr lang="he-IL" sz="2600" dirty="0"/>
              <a:t>נידון יוסף לעונש מוות בתלייה. </a:t>
            </a:r>
            <a:endParaRPr lang="he-IL" sz="2600" dirty="0" smtClean="0"/>
          </a:p>
          <a:p>
            <a:pPr marL="0" indent="0">
              <a:lnSpc>
                <a:spcPct val="100000"/>
              </a:lnSpc>
              <a:spcBef>
                <a:spcPts val="0"/>
              </a:spcBef>
              <a:buNone/>
            </a:pPr>
            <a:r>
              <a:rPr lang="he-IL" sz="2600" dirty="0" smtClean="0"/>
              <a:t>הוא </a:t>
            </a:r>
            <a:r>
              <a:rPr lang="he-IL" sz="2600" dirty="0"/>
              <a:t>ביקש להימלט </a:t>
            </a:r>
            <a:r>
              <a:rPr lang="he-IL" sz="2600" dirty="0" smtClean="0"/>
              <a:t>מכלאו </a:t>
            </a:r>
            <a:r>
              <a:rPr lang="he-IL" sz="2600" dirty="0"/>
              <a:t>על ידי שוחד, אך מאיר דיזנגוף סירב </a:t>
            </a:r>
            <a:endParaRPr lang="he-IL" sz="2600" dirty="0" smtClean="0"/>
          </a:p>
          <a:p>
            <a:pPr marL="0" indent="0">
              <a:lnSpc>
                <a:spcPct val="100000"/>
              </a:lnSpc>
              <a:spcBef>
                <a:spcPts val="0"/>
              </a:spcBef>
              <a:buNone/>
            </a:pPr>
            <a:r>
              <a:rPr lang="he-IL" sz="2600" dirty="0" smtClean="0"/>
              <a:t>להעביר </a:t>
            </a:r>
            <a:r>
              <a:rPr lang="he-IL" sz="2600" dirty="0"/>
              <a:t>לו את הכסף הדרוש, זאת על אף </a:t>
            </a:r>
            <a:r>
              <a:rPr lang="he-IL" sz="2600" dirty="0" smtClean="0"/>
              <a:t>שקיבל </a:t>
            </a:r>
            <a:r>
              <a:rPr lang="he-IL" sz="2600" dirty="0"/>
              <a:t>מניל"י כסף רב </a:t>
            </a:r>
            <a:endParaRPr lang="he-IL" sz="2600" dirty="0" smtClean="0"/>
          </a:p>
          <a:p>
            <a:pPr marL="0" indent="0">
              <a:lnSpc>
                <a:spcPct val="100000"/>
              </a:lnSpc>
              <a:spcBef>
                <a:spcPts val="0"/>
              </a:spcBef>
              <a:buNone/>
            </a:pPr>
            <a:r>
              <a:rPr lang="he-IL" sz="2600" dirty="0" smtClean="0"/>
              <a:t>בשעתו </a:t>
            </a:r>
            <a:r>
              <a:rPr lang="he-IL" sz="2600" dirty="0"/>
              <a:t>ועל אף שסירובו של </a:t>
            </a:r>
            <a:r>
              <a:rPr lang="he-IL" sz="2600" dirty="0" err="1"/>
              <a:t>לישנסקי</a:t>
            </a:r>
            <a:r>
              <a:rPr lang="he-IL" sz="2600" dirty="0"/>
              <a:t> להעיד הציל אותו מעונש. </a:t>
            </a:r>
            <a:endParaRPr lang="he-IL" sz="2600" dirty="0" smtClean="0"/>
          </a:p>
          <a:p>
            <a:pPr marL="0" indent="0">
              <a:lnSpc>
                <a:spcPct val="100000"/>
              </a:lnSpc>
              <a:spcBef>
                <a:spcPts val="0"/>
              </a:spcBef>
              <a:buNone/>
            </a:pPr>
            <a:r>
              <a:rPr lang="he-IL" sz="2600" dirty="0" smtClean="0"/>
              <a:t>בנוסף</a:t>
            </a:r>
            <a:r>
              <a:rPr lang="he-IL" sz="2600" dirty="0"/>
              <a:t>, ביקש </a:t>
            </a:r>
            <a:r>
              <a:rPr lang="he-IL" sz="2600" dirty="0" err="1"/>
              <a:t>לישנסקי</a:t>
            </a:r>
            <a:r>
              <a:rPr lang="he-IL" sz="2600" dirty="0"/>
              <a:t> מד"ר משה </a:t>
            </a:r>
            <a:r>
              <a:rPr lang="he-IL" sz="2600" dirty="0" err="1"/>
              <a:t>ניימן</a:t>
            </a:r>
            <a:r>
              <a:rPr lang="he-IL" sz="2600" dirty="0"/>
              <a:t>, אחד מאנשי ניל"י הכלואים </a:t>
            </a:r>
            <a:endParaRPr lang="he-IL" sz="2600" dirty="0" smtClean="0"/>
          </a:p>
          <a:p>
            <a:pPr marL="0" indent="0">
              <a:lnSpc>
                <a:spcPct val="100000"/>
              </a:lnSpc>
              <a:spcBef>
                <a:spcPts val="0"/>
              </a:spcBef>
              <a:buNone/>
            </a:pPr>
            <a:r>
              <a:rPr lang="he-IL" sz="2600" dirty="0" smtClean="0"/>
              <a:t>שעמו </a:t>
            </a:r>
            <a:r>
              <a:rPr lang="he-IL" sz="2600" dirty="0"/>
              <a:t>היה מיודד, רעל כדי להמית את עצמו, אך </a:t>
            </a:r>
            <a:r>
              <a:rPr lang="he-IL" sz="2600" dirty="0" err="1"/>
              <a:t>ניימן</a:t>
            </a:r>
            <a:r>
              <a:rPr lang="he-IL" sz="2600" dirty="0"/>
              <a:t> לא מילא את </a:t>
            </a:r>
            <a:endParaRPr lang="he-IL" sz="2600" dirty="0" smtClean="0"/>
          </a:p>
          <a:p>
            <a:pPr marL="0" indent="0">
              <a:lnSpc>
                <a:spcPct val="100000"/>
              </a:lnSpc>
              <a:spcBef>
                <a:spcPts val="0"/>
              </a:spcBef>
              <a:buNone/>
            </a:pPr>
            <a:r>
              <a:rPr lang="he-IL" sz="2600" dirty="0" smtClean="0"/>
              <a:t>בקשתו</a:t>
            </a:r>
            <a:r>
              <a:rPr lang="he-IL" sz="2600" dirty="0"/>
              <a:t>. </a:t>
            </a:r>
            <a:r>
              <a:rPr lang="he-IL" sz="2600" dirty="0" smtClean="0"/>
              <a:t>בשעה </a:t>
            </a:r>
            <a:r>
              <a:rPr lang="he-IL" sz="2600" dirty="0"/>
              <a:t>שלוש לפנות בוקר ב-16 בדצמבר 1917 (א' בטבת </a:t>
            </a:r>
            <a:endParaRPr lang="he-IL" sz="2600" dirty="0" smtClean="0"/>
          </a:p>
          <a:p>
            <a:pPr marL="0" indent="0">
              <a:lnSpc>
                <a:spcPct val="100000"/>
              </a:lnSpc>
              <a:spcBef>
                <a:spcPts val="0"/>
              </a:spcBef>
              <a:buNone/>
            </a:pPr>
            <a:r>
              <a:rPr lang="he-IL" sz="2600" dirty="0" smtClean="0"/>
              <a:t>תרע"ח</a:t>
            </a:r>
            <a:r>
              <a:rPr lang="he-IL" sz="2600" dirty="0"/>
              <a:t>) </a:t>
            </a:r>
            <a:r>
              <a:rPr lang="he-IL" sz="2600" dirty="0" smtClean="0"/>
              <a:t>הוצא יוסף להורג בתלייה בדמשק, </a:t>
            </a:r>
            <a:r>
              <a:rPr lang="he-IL" sz="2600" dirty="0"/>
              <a:t>יחד עם חברו לארגון </a:t>
            </a:r>
            <a:endParaRPr lang="he-IL" sz="2600" dirty="0" smtClean="0"/>
          </a:p>
          <a:p>
            <a:pPr marL="0" indent="0">
              <a:lnSpc>
                <a:spcPct val="100000"/>
              </a:lnSpc>
              <a:spcBef>
                <a:spcPts val="0"/>
              </a:spcBef>
              <a:buNone/>
            </a:pPr>
            <a:r>
              <a:rPr lang="he-IL" sz="2600" dirty="0" smtClean="0"/>
              <a:t>נעמן בלקינד</a:t>
            </a:r>
            <a:r>
              <a:rPr lang="he-IL" sz="2600" dirty="0"/>
              <a:t>. הוצאתו להורג </a:t>
            </a:r>
            <a:r>
              <a:rPr lang="he-IL" sz="2600" dirty="0" smtClean="0"/>
              <a:t>סימנה </a:t>
            </a:r>
            <a:r>
              <a:rPr lang="he-IL" sz="2600" dirty="0"/>
              <a:t>את קיצו של הארגון.</a:t>
            </a:r>
          </a:p>
          <a:p>
            <a:pPr marL="0" indent="0">
              <a:lnSpc>
                <a:spcPct val="100000"/>
              </a:lnSpc>
              <a:spcBef>
                <a:spcPts val="0"/>
              </a:spcBef>
              <a:buNone/>
            </a:pPr>
            <a:r>
              <a:rPr lang="he-IL" sz="2600" dirty="0" smtClean="0"/>
              <a:t>יוסף </a:t>
            </a:r>
            <a:r>
              <a:rPr lang="he-IL" sz="2600" dirty="0"/>
              <a:t>נקבר בדמשק. גופתו וגופת נעמן בלקינד הועלו ארצה ונטמנו </a:t>
            </a:r>
            <a:endParaRPr lang="he-IL" sz="2600" dirty="0" smtClean="0"/>
          </a:p>
          <a:p>
            <a:pPr marL="0" indent="0">
              <a:lnSpc>
                <a:spcPct val="100000"/>
              </a:lnSpc>
              <a:spcBef>
                <a:spcPts val="0"/>
              </a:spcBef>
              <a:buNone/>
            </a:pPr>
            <a:r>
              <a:rPr lang="he-IL" sz="2600" dirty="0" smtClean="0"/>
              <a:t>בבית </a:t>
            </a:r>
            <a:r>
              <a:rPr lang="he-IL" sz="2600" dirty="0"/>
              <a:t>העלמין בראשון-לציון ביום ל' בתשרי תר"פ (24.10.1919</a:t>
            </a:r>
            <a:r>
              <a:rPr lang="he-IL" sz="2600" dirty="0" smtClean="0"/>
              <a:t>). </a:t>
            </a:r>
          </a:p>
          <a:p>
            <a:pPr marL="0" indent="0">
              <a:lnSpc>
                <a:spcPct val="100000"/>
              </a:lnSpc>
              <a:spcBef>
                <a:spcPts val="0"/>
              </a:spcBef>
              <a:buNone/>
            </a:pPr>
            <a:r>
              <a:rPr lang="he-IL" sz="2600" dirty="0" err="1" smtClean="0"/>
              <a:t>לישנסקי</a:t>
            </a:r>
            <a:r>
              <a:rPr lang="he-IL" sz="2600" dirty="0" smtClean="0"/>
              <a:t> </a:t>
            </a:r>
            <a:r>
              <a:rPr lang="he-IL" sz="2600" dirty="0"/>
              <a:t>הותיר אחריו </a:t>
            </a:r>
            <a:r>
              <a:rPr lang="he-IL" sz="2600" dirty="0" smtClean="0"/>
              <a:t>אישה </a:t>
            </a:r>
            <a:r>
              <a:rPr lang="he-IL" sz="2600" dirty="0"/>
              <a:t>ושני </a:t>
            </a:r>
            <a:r>
              <a:rPr lang="he-IL" sz="2600" dirty="0" smtClean="0"/>
              <a:t>ילדים: </a:t>
            </a:r>
            <a:r>
              <a:rPr lang="he-IL" sz="2600" dirty="0"/>
              <a:t>טוביה ועבריה. </a:t>
            </a:r>
          </a:p>
          <a:p>
            <a:pPr marL="0" indent="0">
              <a:lnSpc>
                <a:spcPct val="150000"/>
              </a:lnSpc>
              <a:buNone/>
            </a:pPr>
            <a:endParaRPr lang="he-IL" sz="1500" dirty="0"/>
          </a:p>
        </p:txBody>
      </p:sp>
      <p:pic>
        <p:nvPicPr>
          <p:cNvPr id="4" name="תמונה 3">
            <a:extLst>
              <a:ext uri="{FF2B5EF4-FFF2-40B4-BE49-F238E27FC236}">
                <a16:creationId xmlns="" xmlns:a16="http://schemas.microsoft.com/office/drawing/2014/main" id="{54AEC06A-DE23-4FED-9861-8E01D97B2C3E}"/>
              </a:ext>
            </a:extLst>
          </p:cNvPr>
          <p:cNvPicPr>
            <a:picLocks noChangeAspect="1"/>
          </p:cNvPicPr>
          <p:nvPr/>
        </p:nvPicPr>
        <p:blipFill>
          <a:blip r:embed="rId2"/>
          <a:stretch>
            <a:fillRect/>
          </a:stretch>
        </p:blipFill>
        <p:spPr>
          <a:xfrm>
            <a:off x="0" y="0"/>
            <a:ext cx="1645920" cy="1913206"/>
          </a:xfrm>
          <a:prstGeom prst="rect">
            <a:avLst/>
          </a:prstGeom>
        </p:spPr>
      </p:pic>
      <p:pic>
        <p:nvPicPr>
          <p:cNvPr id="5" name="תמונה 4"/>
          <p:cNvPicPr>
            <a:picLocks noChangeAspect="1"/>
          </p:cNvPicPr>
          <p:nvPr/>
        </p:nvPicPr>
        <p:blipFill>
          <a:blip r:embed="rId3"/>
          <a:stretch>
            <a:fillRect/>
          </a:stretch>
        </p:blipFill>
        <p:spPr>
          <a:xfrm>
            <a:off x="98474" y="1913206"/>
            <a:ext cx="3387291" cy="4646669"/>
          </a:xfrm>
          <a:prstGeom prst="rect">
            <a:avLst/>
          </a:prstGeom>
        </p:spPr>
      </p:pic>
      <p:sp>
        <p:nvSpPr>
          <p:cNvPr id="6" name="מלבן 5"/>
          <p:cNvSpPr/>
          <p:nvPr/>
        </p:nvSpPr>
        <p:spPr>
          <a:xfrm>
            <a:off x="153233" y="2033044"/>
            <a:ext cx="3277772" cy="584775"/>
          </a:xfrm>
          <a:prstGeom prst="rect">
            <a:avLst/>
          </a:prstGeom>
        </p:spPr>
        <p:txBody>
          <a:bodyPr wrap="square">
            <a:spAutoFit/>
          </a:bodyPr>
          <a:lstStyle/>
          <a:p>
            <a:pPr algn="ctr" rtl="1"/>
            <a:r>
              <a:rPr lang="he-IL" sz="1600" dirty="0">
                <a:solidFill>
                  <a:schemeClr val="accent2"/>
                </a:solidFill>
              </a:rPr>
              <a:t>יוסף </a:t>
            </a:r>
            <a:r>
              <a:rPr lang="he-IL" sz="1600" dirty="0" err="1">
                <a:solidFill>
                  <a:schemeClr val="accent2"/>
                </a:solidFill>
              </a:rPr>
              <a:t>לישנסקי</a:t>
            </a:r>
            <a:r>
              <a:rPr lang="he-IL" sz="1600" dirty="0">
                <a:solidFill>
                  <a:schemeClr val="accent2"/>
                </a:solidFill>
              </a:rPr>
              <a:t> (משמאל, פניו למצלמה) ונעמן בלקינד תלויים בדמשק</a:t>
            </a:r>
          </a:p>
        </p:txBody>
      </p:sp>
    </p:spTree>
    <p:extLst>
      <p:ext uri="{BB962C8B-B14F-4D97-AF65-F5344CB8AC3E}">
        <p14:creationId xmlns:p14="http://schemas.microsoft.com/office/powerpoint/2010/main" val="72864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 xmlns:a16="http://schemas.microsoft.com/office/drawing/2014/main" id="{BC473352-3552-4136-9D36-DD1EA7FD6958}"/>
              </a:ext>
            </a:extLst>
          </p:cNvPr>
          <p:cNvPicPr>
            <a:picLocks noChangeAspect="1"/>
          </p:cNvPicPr>
          <p:nvPr/>
        </p:nvPicPr>
        <p:blipFill>
          <a:blip r:embed="rId2"/>
          <a:stretch>
            <a:fillRect/>
          </a:stretch>
        </p:blipFill>
        <p:spPr>
          <a:xfrm>
            <a:off x="3047736" y="1714351"/>
            <a:ext cx="6096528" cy="3429297"/>
          </a:xfrm>
          <a:prstGeom prst="rect">
            <a:avLst/>
          </a:prstGeom>
        </p:spPr>
      </p:pic>
      <p:pic>
        <p:nvPicPr>
          <p:cNvPr id="3" name="תמונה 2">
            <a:extLst>
              <a:ext uri="{FF2B5EF4-FFF2-40B4-BE49-F238E27FC236}">
                <a16:creationId xmlns="" xmlns:a16="http://schemas.microsoft.com/office/drawing/2014/main" id="{1B7E28E6-566C-407C-A32E-737AB0E7308C}"/>
              </a:ext>
            </a:extLst>
          </p:cNvPr>
          <p:cNvPicPr>
            <a:picLocks noChangeAspect="1"/>
          </p:cNvPicPr>
          <p:nvPr/>
        </p:nvPicPr>
        <p:blipFill>
          <a:blip r:embed="rId2"/>
          <a:stretch>
            <a:fillRect/>
          </a:stretch>
        </p:blipFill>
        <p:spPr>
          <a:xfrm>
            <a:off x="3200136" y="1866751"/>
            <a:ext cx="6096528" cy="3429297"/>
          </a:xfrm>
          <a:prstGeom prst="rect">
            <a:avLst/>
          </a:prstGeom>
        </p:spPr>
      </p:pic>
      <p:pic>
        <p:nvPicPr>
          <p:cNvPr id="4" name="תמונה 3">
            <a:extLst>
              <a:ext uri="{FF2B5EF4-FFF2-40B4-BE49-F238E27FC236}">
                <a16:creationId xmlns="" xmlns:a16="http://schemas.microsoft.com/office/drawing/2014/main" id="{AB7F796E-623F-4DC5-83F6-CD4BED30AF67}"/>
              </a:ext>
            </a:extLst>
          </p:cNvPr>
          <p:cNvPicPr>
            <a:picLocks noChangeAspect="1"/>
          </p:cNvPicPr>
          <p:nvPr/>
        </p:nvPicPr>
        <p:blipFill>
          <a:blip r:embed="rId3"/>
          <a:stretch>
            <a:fillRect/>
          </a:stretch>
        </p:blipFill>
        <p:spPr>
          <a:xfrm>
            <a:off x="337267" y="2509498"/>
            <a:ext cx="6223010" cy="3582928"/>
          </a:xfrm>
          <a:prstGeom prst="rect">
            <a:avLst/>
          </a:prstGeom>
        </p:spPr>
      </p:pic>
      <p:sp>
        <p:nvSpPr>
          <p:cNvPr id="14" name="מלבן 13"/>
          <p:cNvSpPr/>
          <p:nvPr/>
        </p:nvSpPr>
        <p:spPr>
          <a:xfrm>
            <a:off x="628356" y="434931"/>
            <a:ext cx="11240087" cy="954107"/>
          </a:xfrm>
          <a:prstGeom prst="rect">
            <a:avLst/>
          </a:prstGeom>
        </p:spPr>
        <p:txBody>
          <a:bodyPr wrap="square">
            <a:spAutoFit/>
          </a:bodyPr>
          <a:lstStyle/>
          <a:p>
            <a:pPr algn="r"/>
            <a:r>
              <a:rPr lang="he-IL" sz="2700" dirty="0"/>
              <a:t>בט"ו באב תשל"ט (8.8.1979) הובא </a:t>
            </a:r>
            <a:r>
              <a:rPr lang="he-IL" sz="2700" dirty="0" smtClean="0"/>
              <a:t>יוסף למנוחת </a:t>
            </a:r>
            <a:r>
              <a:rPr lang="he-IL" sz="2700" dirty="0"/>
              <a:t>עולמים בבית העלמין </a:t>
            </a:r>
            <a:endParaRPr lang="he-IL" sz="2700" dirty="0" smtClean="0"/>
          </a:p>
          <a:p>
            <a:pPr algn="r"/>
            <a:r>
              <a:rPr lang="he-IL" sz="2700" dirty="0" smtClean="0"/>
              <a:t>הצבאי, בחלקת העולים לגרדום שבהר הרצל בירושלים, בטקס ממלכתי צבאי.</a:t>
            </a:r>
            <a:endParaRPr lang="he-IL" sz="2700" dirty="0"/>
          </a:p>
        </p:txBody>
      </p:sp>
      <p:pic>
        <p:nvPicPr>
          <p:cNvPr id="15" name="תמונה 14"/>
          <p:cNvPicPr>
            <a:picLocks noChangeAspect="1"/>
          </p:cNvPicPr>
          <p:nvPr/>
        </p:nvPicPr>
        <p:blipFill>
          <a:blip r:embed="rId4"/>
          <a:stretch>
            <a:fillRect/>
          </a:stretch>
        </p:blipFill>
        <p:spPr>
          <a:xfrm>
            <a:off x="7157070" y="1528084"/>
            <a:ext cx="4583987" cy="5099686"/>
          </a:xfrm>
          <a:prstGeom prst="rect">
            <a:avLst/>
          </a:prstGeom>
        </p:spPr>
      </p:pic>
      <p:pic>
        <p:nvPicPr>
          <p:cNvPr id="16" name="תמונה 15"/>
          <p:cNvPicPr>
            <a:picLocks noChangeAspect="1"/>
          </p:cNvPicPr>
          <p:nvPr/>
        </p:nvPicPr>
        <p:blipFill>
          <a:blip r:embed="rId5"/>
          <a:stretch>
            <a:fillRect/>
          </a:stretch>
        </p:blipFill>
        <p:spPr>
          <a:xfrm>
            <a:off x="102850" y="133297"/>
            <a:ext cx="1646063" cy="1914310"/>
          </a:xfrm>
          <a:prstGeom prst="rect">
            <a:avLst/>
          </a:prstGeom>
        </p:spPr>
      </p:pic>
    </p:spTree>
    <p:extLst>
      <p:ext uri="{BB962C8B-B14F-4D97-AF65-F5344CB8AC3E}">
        <p14:creationId xmlns:p14="http://schemas.microsoft.com/office/powerpoint/2010/main" val="172001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p:cNvPicPr>
            <a:picLocks noChangeAspect="1"/>
          </p:cNvPicPr>
          <p:nvPr/>
        </p:nvPicPr>
        <p:blipFill>
          <a:blip r:embed="rId2"/>
          <a:stretch>
            <a:fillRect/>
          </a:stretch>
        </p:blipFill>
        <p:spPr>
          <a:xfrm>
            <a:off x="7573288" y="407964"/>
            <a:ext cx="4094257" cy="6168682"/>
          </a:xfrm>
          <a:prstGeom prst="rect">
            <a:avLst/>
          </a:prstGeom>
        </p:spPr>
      </p:pic>
      <p:sp>
        <p:nvSpPr>
          <p:cNvPr id="6" name="מלבן 5"/>
          <p:cNvSpPr/>
          <p:nvPr/>
        </p:nvSpPr>
        <p:spPr>
          <a:xfrm>
            <a:off x="1205132" y="1584090"/>
            <a:ext cx="6096000" cy="4062651"/>
          </a:xfrm>
          <a:prstGeom prst="rect">
            <a:avLst/>
          </a:prstGeom>
        </p:spPr>
        <p:txBody>
          <a:bodyPr>
            <a:spAutoFit/>
          </a:bodyPr>
          <a:lstStyle/>
          <a:p>
            <a:pPr algn="r" rtl="1"/>
            <a:r>
              <a:rPr lang="he-IL" sz="3000" dirty="0"/>
              <a:t>יוסף </a:t>
            </a:r>
            <a:r>
              <a:rPr lang="he-IL" sz="3000" dirty="0" err="1"/>
              <a:t>לישנסקי</a:t>
            </a:r>
            <a:r>
              <a:rPr lang="he-IL" sz="3000" dirty="0"/>
              <a:t> שחלם ולחם להחליף את </a:t>
            </a:r>
            <a:r>
              <a:rPr lang="he-IL" sz="3000" dirty="0" smtClean="0"/>
              <a:t>השלטון </a:t>
            </a:r>
            <a:r>
              <a:rPr lang="he-IL" sz="3000" dirty="0"/>
              <a:t>נרדף ע"י אחיו בשל חלומותיו, כתב לאהרון </a:t>
            </a:r>
            <a:r>
              <a:rPr lang="he-IL" sz="3000" dirty="0" smtClean="0"/>
              <a:t>אהרונסון </a:t>
            </a:r>
            <a:r>
              <a:rPr lang="he-IL" sz="3000" dirty="0"/>
              <a:t>בימי מנוסתו: "מי ייתן ונהיה עם חופשי בארצו ועל אדמתו, נגילה ונשמחה עם ידידינו </a:t>
            </a:r>
            <a:r>
              <a:rPr lang="he-IL" sz="3000" dirty="0" err="1"/>
              <a:t>ויהודינו</a:t>
            </a:r>
            <a:r>
              <a:rPr lang="he-IL" sz="3000" dirty="0"/>
              <a:t>, גם אלה הרודפים אותנו</a:t>
            </a:r>
            <a:r>
              <a:rPr lang="he-IL" sz="3000" dirty="0" smtClean="0"/>
              <a:t>".</a:t>
            </a:r>
          </a:p>
          <a:p>
            <a:pPr algn="r" rtl="1"/>
            <a:endParaRPr lang="he-IL" sz="3000" dirty="0" smtClean="0"/>
          </a:p>
          <a:p>
            <a:pPr algn="r" rtl="1"/>
            <a:r>
              <a:rPr lang="he-IL" sz="3000" dirty="0" smtClean="0"/>
              <a:t>שמו </a:t>
            </a:r>
            <a:r>
              <a:rPr lang="he-IL" sz="3000" dirty="0"/>
              <a:t>ופועלו הונצחו בספרים רבים</a:t>
            </a:r>
            <a:r>
              <a:rPr lang="he-IL" sz="2800" dirty="0"/>
              <a:t>.</a:t>
            </a:r>
          </a:p>
          <a:p>
            <a:pPr algn="r" rtl="1"/>
            <a:endParaRPr lang="he-IL" dirty="0"/>
          </a:p>
        </p:txBody>
      </p:sp>
      <p:pic>
        <p:nvPicPr>
          <p:cNvPr id="8" name="תמונה 7"/>
          <p:cNvPicPr>
            <a:picLocks noChangeAspect="1"/>
          </p:cNvPicPr>
          <p:nvPr/>
        </p:nvPicPr>
        <p:blipFill>
          <a:blip r:embed="rId3"/>
          <a:stretch>
            <a:fillRect/>
          </a:stretch>
        </p:blipFill>
        <p:spPr>
          <a:xfrm>
            <a:off x="0" y="0"/>
            <a:ext cx="1646063" cy="1914310"/>
          </a:xfrm>
          <a:prstGeom prst="rect">
            <a:avLst/>
          </a:prstGeom>
        </p:spPr>
      </p:pic>
    </p:spTree>
    <p:extLst>
      <p:ext uri="{BB962C8B-B14F-4D97-AF65-F5344CB8AC3E}">
        <p14:creationId xmlns:p14="http://schemas.microsoft.com/office/powerpoint/2010/main" val="190461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533B9616-B588-472F-93A5-ADF67D02B1AF}"/>
              </a:ext>
            </a:extLst>
          </p:cNvPr>
          <p:cNvSpPr>
            <a:spLocks noGrp="1"/>
          </p:cNvSpPr>
          <p:nvPr>
            <p:ph type="title"/>
          </p:nvPr>
        </p:nvSpPr>
        <p:spPr>
          <a:xfrm>
            <a:off x="2053588" y="474442"/>
            <a:ext cx="8635585" cy="1325563"/>
          </a:xfrm>
        </p:spPr>
        <p:txBody>
          <a:bodyPr>
            <a:normAutofit/>
          </a:bodyPr>
          <a:lstStyle/>
          <a:p>
            <a:pPr algn="ctr"/>
            <a:r>
              <a:rPr lang="he-IL" sz="3200" dirty="0">
                <a:cs typeface="+mn-cs"/>
              </a:rPr>
              <a:t>כאות לגבורתו </a:t>
            </a:r>
            <a:r>
              <a:rPr lang="he-IL" sz="3200" dirty="0" smtClean="0">
                <a:cs typeface="+mn-cs"/>
              </a:rPr>
              <a:t>ולזכרו נקרא </a:t>
            </a:r>
            <a:r>
              <a:rPr lang="he-IL" sz="3200" dirty="0">
                <a:cs typeface="+mn-cs"/>
              </a:rPr>
              <a:t>רחוב על שמו </a:t>
            </a:r>
            <a:r>
              <a:rPr lang="he-IL" sz="3200" dirty="0" smtClean="0">
                <a:cs typeface="+mn-cs"/>
              </a:rPr>
              <a:t/>
            </a:r>
            <a:br>
              <a:rPr lang="he-IL" sz="3200" dirty="0" smtClean="0">
                <a:cs typeface="+mn-cs"/>
              </a:rPr>
            </a:br>
            <a:r>
              <a:rPr lang="he-IL" sz="3200" dirty="0" smtClean="0">
                <a:cs typeface="+mn-cs"/>
              </a:rPr>
              <a:t>במספר </a:t>
            </a:r>
            <a:r>
              <a:rPr lang="he-IL" sz="3200" dirty="0">
                <a:cs typeface="+mn-cs"/>
              </a:rPr>
              <a:t>ערים </a:t>
            </a:r>
            <a:r>
              <a:rPr lang="he-IL" sz="3200" dirty="0" smtClean="0">
                <a:cs typeface="+mn-cs"/>
              </a:rPr>
              <a:t>בישראל, ביניהן ראשון </a:t>
            </a:r>
            <a:r>
              <a:rPr lang="he-IL" sz="3200" dirty="0" smtClean="0">
                <a:cs typeface="+mn-cs"/>
              </a:rPr>
              <a:t>לציון.</a:t>
            </a:r>
            <a:endParaRPr lang="he-IL" sz="3200" dirty="0">
              <a:cs typeface="+mn-cs"/>
            </a:endParaRPr>
          </a:p>
        </p:txBody>
      </p:sp>
      <p:pic>
        <p:nvPicPr>
          <p:cNvPr id="4" name="תמונה 3">
            <a:extLst>
              <a:ext uri="{FF2B5EF4-FFF2-40B4-BE49-F238E27FC236}">
                <a16:creationId xmlns="" xmlns:a16="http://schemas.microsoft.com/office/drawing/2014/main" id="{E7511549-C2E6-4142-B4F6-28B1BC406E7A}"/>
              </a:ext>
            </a:extLst>
          </p:cNvPr>
          <p:cNvPicPr>
            <a:picLocks noChangeAspect="1"/>
          </p:cNvPicPr>
          <p:nvPr/>
        </p:nvPicPr>
        <p:blipFill>
          <a:blip r:embed="rId2"/>
          <a:stretch>
            <a:fillRect/>
          </a:stretch>
        </p:blipFill>
        <p:spPr>
          <a:xfrm>
            <a:off x="0" y="1080"/>
            <a:ext cx="2203243" cy="2053652"/>
          </a:xfrm>
          <a:prstGeom prst="rect">
            <a:avLst/>
          </a:prstGeom>
        </p:spPr>
      </p:pic>
      <p:pic>
        <p:nvPicPr>
          <p:cNvPr id="1026" name="Picture 2" descr="מפה של שדרות יוסף לישנסקי, ראשון לציון">
            <a:extLst>
              <a:ext uri="{FF2B5EF4-FFF2-40B4-BE49-F238E27FC236}">
                <a16:creationId xmlns="" xmlns:a16="http://schemas.microsoft.com/office/drawing/2014/main" id="{2FCE282C-9337-4ADC-932B-D3CB70A1AA8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053588" y="2054732"/>
            <a:ext cx="8324665" cy="4328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0020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10888" y="168178"/>
            <a:ext cx="10515600" cy="1325563"/>
          </a:xfrm>
        </p:spPr>
        <p:txBody>
          <a:bodyPr>
            <a:normAutofit/>
          </a:bodyPr>
          <a:lstStyle/>
          <a:p>
            <a:pPr algn="ctr"/>
            <a:r>
              <a:rPr lang="he-IL" sz="5500" b="1" dirty="0">
                <a:solidFill>
                  <a:schemeClr val="accent2"/>
                </a:solidFill>
                <a:cs typeface="+mn-cs"/>
              </a:rPr>
              <a:t>יהי זכרו ברוך</a:t>
            </a:r>
          </a:p>
        </p:txBody>
      </p:sp>
      <p:pic>
        <p:nvPicPr>
          <p:cNvPr id="2050" name="Picture 2" descr="https://lh4.googleusercontent.com/ZX3TikpTk-C8V_BNOqMw4PlFDAzKJv6jiOzvEkdzrH6q9HkJ5BUSn-F1sf0ijLHB0l1qyRjoJu1E6eSZfIIe54sbB1_eFeo11wq_MeOzB19yhvUOvFwp8Gt-MH9YeQ4_AdZJ4Wgqnwmh"/>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062412" y="1609724"/>
            <a:ext cx="3612552" cy="4919220"/>
          </a:xfrm>
          <a:prstGeom prst="rect">
            <a:avLst/>
          </a:prstGeom>
          <a:noFill/>
          <a:extLst>
            <a:ext uri="{909E8E84-426E-40DD-AFC4-6F175D3DCCD1}">
              <a14:hiddenFill xmlns:a14="http://schemas.microsoft.com/office/drawing/2010/main">
                <a:solidFill>
                  <a:srgbClr val="FFFFFF"/>
                </a:solidFill>
              </a14:hiddenFill>
            </a:ext>
          </a:extLst>
        </p:spPr>
      </p:pic>
      <p:pic>
        <p:nvPicPr>
          <p:cNvPr id="3" name="תמונה 2"/>
          <p:cNvPicPr>
            <a:picLocks noChangeAspect="1"/>
          </p:cNvPicPr>
          <p:nvPr/>
        </p:nvPicPr>
        <p:blipFill>
          <a:blip r:embed="rId3"/>
          <a:stretch>
            <a:fillRect/>
          </a:stretch>
        </p:blipFill>
        <p:spPr>
          <a:xfrm>
            <a:off x="447749" y="3710906"/>
            <a:ext cx="2322514" cy="2700997"/>
          </a:xfrm>
          <a:prstGeom prst="rect">
            <a:avLst/>
          </a:prstGeom>
        </p:spPr>
      </p:pic>
      <p:pic>
        <p:nvPicPr>
          <p:cNvPr id="4" name="תמונה 3"/>
          <p:cNvPicPr>
            <a:picLocks noChangeAspect="1"/>
          </p:cNvPicPr>
          <p:nvPr/>
        </p:nvPicPr>
        <p:blipFill>
          <a:blip r:embed="rId3"/>
          <a:stretch>
            <a:fillRect/>
          </a:stretch>
        </p:blipFill>
        <p:spPr>
          <a:xfrm>
            <a:off x="9248467" y="3710906"/>
            <a:ext cx="2332061" cy="2712100"/>
          </a:xfrm>
          <a:prstGeom prst="rect">
            <a:avLst/>
          </a:prstGeom>
        </p:spPr>
      </p:pic>
    </p:spTree>
    <p:extLst>
      <p:ext uri="{BB962C8B-B14F-4D97-AF65-F5344CB8AC3E}">
        <p14:creationId xmlns:p14="http://schemas.microsoft.com/office/powerpoint/2010/main" val="3654119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65958697-9857-4275-9410-971C74F39C00}"/>
              </a:ext>
            </a:extLst>
          </p:cNvPr>
          <p:cNvSpPr>
            <a:spLocks noGrp="1"/>
          </p:cNvSpPr>
          <p:nvPr>
            <p:ph type="title"/>
          </p:nvPr>
        </p:nvSpPr>
        <p:spPr>
          <a:xfrm>
            <a:off x="838200" y="365126"/>
            <a:ext cx="10515600" cy="630706"/>
          </a:xfrm>
        </p:spPr>
        <p:txBody>
          <a:bodyPr>
            <a:noAutofit/>
          </a:bodyPr>
          <a:lstStyle/>
          <a:p>
            <a:pPr algn="ctr"/>
            <a:r>
              <a:rPr lang="he-IL" sz="4200" b="1" dirty="0" smtClean="0">
                <a:cs typeface="+mn-cs"/>
              </a:rPr>
              <a:t>בנימה אישית</a:t>
            </a:r>
            <a:endParaRPr lang="he-IL" sz="4200" b="1" dirty="0">
              <a:cs typeface="+mn-cs"/>
            </a:endParaRPr>
          </a:p>
        </p:txBody>
      </p:sp>
      <p:sp>
        <p:nvSpPr>
          <p:cNvPr id="3" name="מציין מיקום תוכן 2">
            <a:extLst>
              <a:ext uri="{FF2B5EF4-FFF2-40B4-BE49-F238E27FC236}">
                <a16:creationId xmlns="" xmlns:a16="http://schemas.microsoft.com/office/drawing/2014/main" id="{EA02EEE9-95C3-4C2E-A550-8AD5BED23D78}"/>
              </a:ext>
            </a:extLst>
          </p:cNvPr>
          <p:cNvSpPr>
            <a:spLocks noGrp="1"/>
          </p:cNvSpPr>
          <p:nvPr>
            <p:ph idx="1"/>
          </p:nvPr>
        </p:nvSpPr>
        <p:spPr>
          <a:xfrm>
            <a:off x="1284446" y="1360959"/>
            <a:ext cx="10515600" cy="4351338"/>
          </a:xfrm>
        </p:spPr>
        <p:txBody>
          <a:bodyPr>
            <a:noAutofit/>
          </a:bodyPr>
          <a:lstStyle/>
          <a:p>
            <a:pPr marL="0" indent="0">
              <a:lnSpc>
                <a:spcPct val="100000"/>
              </a:lnSpc>
              <a:spcBef>
                <a:spcPts val="0"/>
              </a:spcBef>
              <a:buNone/>
            </a:pPr>
            <a:r>
              <a:rPr lang="he-IL" sz="3200" dirty="0"/>
              <a:t>במהלך </a:t>
            </a:r>
            <a:r>
              <a:rPr lang="he-IL" sz="3200" dirty="0" smtClean="0"/>
              <a:t>עבודת החקר </a:t>
            </a:r>
            <a:r>
              <a:rPr lang="he-IL" sz="3200" dirty="0"/>
              <a:t>למדנו </a:t>
            </a:r>
            <a:r>
              <a:rPr lang="he-IL" sz="3200" dirty="0" smtClean="0"/>
              <a:t>אודות דמותו של </a:t>
            </a:r>
            <a:r>
              <a:rPr lang="he-IL" sz="3200" dirty="0"/>
              <a:t>יוסף </a:t>
            </a:r>
            <a:r>
              <a:rPr lang="he-IL" sz="3200" dirty="0" err="1" smtClean="0"/>
              <a:t>לישנסקי</a:t>
            </a:r>
            <a:r>
              <a:rPr lang="he-IL" sz="3200" dirty="0" smtClean="0"/>
              <a:t> </a:t>
            </a:r>
          </a:p>
          <a:p>
            <a:pPr marL="0" indent="0">
              <a:lnSpc>
                <a:spcPct val="100000"/>
              </a:lnSpc>
              <a:spcBef>
                <a:spcPts val="0"/>
              </a:spcBef>
              <a:buNone/>
            </a:pPr>
            <a:r>
              <a:rPr lang="he-IL" sz="3200" dirty="0" smtClean="0"/>
              <a:t>ז"ל ועל </a:t>
            </a:r>
            <a:r>
              <a:rPr lang="he-IL" sz="3200" dirty="0"/>
              <a:t>פועלו הרב למען הקמת מדינת ישראל והגנתה לדורותיו ולדורות הבאים אחריו. </a:t>
            </a:r>
            <a:endParaRPr lang="he-IL" sz="3200" dirty="0" smtClean="0"/>
          </a:p>
          <a:p>
            <a:pPr marL="0" indent="0">
              <a:lnSpc>
                <a:spcPct val="100000"/>
              </a:lnSpc>
              <a:spcBef>
                <a:spcPts val="0"/>
              </a:spcBef>
              <a:buNone/>
            </a:pPr>
            <a:r>
              <a:rPr lang="he-IL" sz="3200" dirty="0" smtClean="0"/>
              <a:t>בנוסף לכך, למדנו על ארגוני </a:t>
            </a:r>
            <a:r>
              <a:rPr lang="he-IL" sz="3200" dirty="0"/>
              <a:t>ניל"י, "השומר ו"המגן</a:t>
            </a:r>
            <a:r>
              <a:rPr lang="he-IL" sz="3200" dirty="0" smtClean="0"/>
              <a:t>", </a:t>
            </a:r>
            <a:r>
              <a:rPr lang="he-IL" sz="3200" dirty="0"/>
              <a:t>על התקופה בה שלטו </a:t>
            </a:r>
            <a:r>
              <a:rPr lang="he-IL" sz="3200" dirty="0" smtClean="0"/>
              <a:t>הטורקים </a:t>
            </a:r>
            <a:r>
              <a:rPr lang="he-IL" sz="3200" dirty="0"/>
              <a:t>בארץ </a:t>
            </a:r>
            <a:r>
              <a:rPr lang="he-IL" sz="3200" dirty="0" smtClean="0"/>
              <a:t>וכיצד </a:t>
            </a:r>
            <a:r>
              <a:rPr lang="he-IL" sz="3200" dirty="0"/>
              <a:t>התנהלו הדברים </a:t>
            </a:r>
            <a:r>
              <a:rPr lang="he-IL" sz="3200" dirty="0" smtClean="0"/>
              <a:t>בעת ההיא. </a:t>
            </a:r>
            <a:r>
              <a:rPr lang="he-IL" sz="3200" dirty="0"/>
              <a:t>ניכר כי </a:t>
            </a:r>
            <a:r>
              <a:rPr lang="he-IL" sz="3200" dirty="0" smtClean="0"/>
              <a:t>זו הייתה תקופה לא </a:t>
            </a:r>
            <a:r>
              <a:rPr lang="he-IL" sz="3200" dirty="0"/>
              <a:t>פשוטה </a:t>
            </a:r>
            <a:r>
              <a:rPr lang="he-IL" sz="3200" dirty="0" smtClean="0"/>
              <a:t>בעבור </a:t>
            </a:r>
            <a:r>
              <a:rPr lang="he-IL" sz="3200" dirty="0"/>
              <a:t>היהודים </a:t>
            </a:r>
            <a:r>
              <a:rPr lang="he-IL" sz="3200" dirty="0" smtClean="0"/>
              <a:t>ששהו בארץ </a:t>
            </a:r>
            <a:r>
              <a:rPr lang="he-IL" sz="3200" dirty="0"/>
              <a:t>ישראל והם נאלצו להגן על עצמם </a:t>
            </a:r>
            <a:r>
              <a:rPr lang="he-IL" sz="3200" dirty="0" smtClean="0"/>
              <a:t>ועל מולדתם, וחלקם אף </a:t>
            </a:r>
            <a:r>
              <a:rPr lang="he-IL" sz="3200" dirty="0"/>
              <a:t>הקריבו את חייהם למען המדינה.</a:t>
            </a:r>
          </a:p>
        </p:txBody>
      </p:sp>
      <p:pic>
        <p:nvPicPr>
          <p:cNvPr id="4" name="תמונה 3">
            <a:extLst>
              <a:ext uri="{FF2B5EF4-FFF2-40B4-BE49-F238E27FC236}">
                <a16:creationId xmlns="" xmlns:a16="http://schemas.microsoft.com/office/drawing/2014/main" id="{8E3AE1CE-DA3B-46FB-AA2E-342B63A3D5EF}"/>
              </a:ext>
            </a:extLst>
          </p:cNvPr>
          <p:cNvPicPr>
            <a:picLocks noChangeAspect="1"/>
          </p:cNvPicPr>
          <p:nvPr/>
        </p:nvPicPr>
        <p:blipFill>
          <a:blip r:embed="rId2"/>
          <a:stretch>
            <a:fillRect/>
          </a:stretch>
        </p:blipFill>
        <p:spPr>
          <a:xfrm>
            <a:off x="0" y="-1"/>
            <a:ext cx="2048344" cy="1983545"/>
          </a:xfrm>
          <a:prstGeom prst="rect">
            <a:avLst/>
          </a:prstGeom>
        </p:spPr>
      </p:pic>
    </p:spTree>
    <p:extLst>
      <p:ext uri="{BB962C8B-B14F-4D97-AF65-F5344CB8AC3E}">
        <p14:creationId xmlns:p14="http://schemas.microsoft.com/office/powerpoint/2010/main" val="3299875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C84353BD-EF1F-4329-BBBF-83D928E0F20E}"/>
              </a:ext>
            </a:extLst>
          </p:cNvPr>
          <p:cNvSpPr>
            <a:spLocks noGrp="1"/>
          </p:cNvSpPr>
          <p:nvPr>
            <p:ph type="title"/>
          </p:nvPr>
        </p:nvSpPr>
        <p:spPr>
          <a:xfrm>
            <a:off x="815926" y="2079267"/>
            <a:ext cx="10968646" cy="1325563"/>
          </a:xfrm>
        </p:spPr>
        <p:txBody>
          <a:bodyPr>
            <a:noAutofit/>
          </a:bodyPr>
          <a:lstStyle/>
          <a:p>
            <a:pPr algn="r"/>
            <a:r>
              <a:rPr lang="he-IL" sz="3000" dirty="0">
                <a:cs typeface="+mn-cs"/>
              </a:rPr>
              <a:t>בעיר ראשון </a:t>
            </a:r>
            <a:r>
              <a:rPr lang="he-IL" sz="3000" dirty="0" smtClean="0">
                <a:cs typeface="+mn-cs"/>
              </a:rPr>
              <a:t>לציון </a:t>
            </a:r>
            <a:r>
              <a:rPr lang="he-IL" sz="3000" dirty="0" smtClean="0">
                <a:cs typeface="+mn-cs"/>
              </a:rPr>
              <a:t>ישנו </a:t>
            </a:r>
            <a:r>
              <a:rPr lang="he-IL" sz="3000" dirty="0">
                <a:cs typeface="+mn-cs"/>
              </a:rPr>
              <a:t>רחוב </a:t>
            </a:r>
            <a:r>
              <a:rPr lang="he-IL" sz="3000" dirty="0" smtClean="0">
                <a:cs typeface="+mn-cs"/>
              </a:rPr>
              <a:t>בשם </a:t>
            </a:r>
            <a:r>
              <a:rPr lang="he-IL" sz="3000" dirty="0" err="1" smtClean="0">
                <a:cs typeface="+mn-cs"/>
              </a:rPr>
              <a:t>לישנסקי</a:t>
            </a:r>
            <a:r>
              <a:rPr lang="he-IL" sz="3000" dirty="0" smtClean="0">
                <a:cs typeface="+mn-cs"/>
              </a:rPr>
              <a:t> </a:t>
            </a:r>
            <a:r>
              <a:rPr lang="he-IL" sz="3000" dirty="0">
                <a:cs typeface="+mn-cs"/>
              </a:rPr>
              <a:t>באזור </a:t>
            </a:r>
            <a:r>
              <a:rPr lang="he-IL" sz="3000" dirty="0" smtClean="0">
                <a:cs typeface="+mn-cs"/>
              </a:rPr>
              <a:t>התעשייה, </a:t>
            </a:r>
            <a:r>
              <a:rPr lang="he-IL" sz="3000" dirty="0" smtClean="0">
                <a:cs typeface="+mn-cs"/>
              </a:rPr>
              <a:t>אזור </a:t>
            </a:r>
            <a:r>
              <a:rPr lang="he-IL" sz="3000" dirty="0">
                <a:cs typeface="+mn-cs"/>
              </a:rPr>
              <a:t>ש</a:t>
            </a:r>
            <a:r>
              <a:rPr lang="he-IL" sz="3000" dirty="0" smtClean="0">
                <a:cs typeface="+mn-cs"/>
              </a:rPr>
              <a:t>התפתח </a:t>
            </a:r>
            <a:r>
              <a:rPr lang="he-IL" sz="3000" dirty="0">
                <a:cs typeface="+mn-cs"/>
              </a:rPr>
              <a:t>מאוד בשנים האחרונות והפך למקום מסחר מרכזי </a:t>
            </a:r>
            <a:r>
              <a:rPr lang="he-IL" sz="3000" dirty="0" smtClean="0">
                <a:cs typeface="+mn-cs"/>
              </a:rPr>
              <a:t>וחשוב בעבור </a:t>
            </a:r>
            <a:r>
              <a:rPr lang="he-IL" sz="3000" dirty="0">
                <a:cs typeface="+mn-cs"/>
              </a:rPr>
              <a:t>תושבי העיר </a:t>
            </a:r>
            <a:r>
              <a:rPr lang="he-IL" sz="3000" dirty="0" smtClean="0">
                <a:cs typeface="+mn-cs"/>
              </a:rPr>
              <a:t>ומחוצה לה.</a:t>
            </a:r>
            <a:r>
              <a:rPr lang="he-IL" sz="3000" dirty="0">
                <a:cs typeface="+mn-cs"/>
              </a:rPr>
              <a:t> </a:t>
            </a:r>
            <a:r>
              <a:rPr lang="he-IL" sz="3000" dirty="0" smtClean="0">
                <a:cs typeface="+mn-cs"/>
              </a:rPr>
              <a:t>היות וכך</a:t>
            </a:r>
            <a:r>
              <a:rPr lang="he-IL" sz="3000" dirty="0">
                <a:cs typeface="+mn-cs"/>
              </a:rPr>
              <a:t>, </a:t>
            </a:r>
            <a:r>
              <a:rPr lang="he-IL" sz="3000" dirty="0" smtClean="0">
                <a:cs typeface="+mn-cs"/>
              </a:rPr>
              <a:t>והיות כי מדובר באזור </a:t>
            </a:r>
            <a:r>
              <a:rPr lang="he-IL" sz="3000" dirty="0">
                <a:cs typeface="+mn-cs"/>
              </a:rPr>
              <a:t>שוקק </a:t>
            </a:r>
            <a:r>
              <a:rPr lang="he-IL" sz="3000" dirty="0" smtClean="0">
                <a:cs typeface="+mn-cs"/>
              </a:rPr>
              <a:t>חיים, </a:t>
            </a:r>
            <a:r>
              <a:rPr lang="he-IL" sz="3000" dirty="0">
                <a:cs typeface="+mn-cs"/>
              </a:rPr>
              <a:t>מכירים תושבי העיר </a:t>
            </a:r>
            <a:r>
              <a:rPr lang="he-IL" sz="3000" dirty="0" smtClean="0">
                <a:cs typeface="+mn-cs"/>
              </a:rPr>
              <a:t>בפרט, ותושבי הערים האחרות ככלל, </a:t>
            </a:r>
            <a:r>
              <a:rPr lang="he-IL" sz="3000" dirty="0">
                <a:cs typeface="+mn-cs"/>
              </a:rPr>
              <a:t>את רחוב </a:t>
            </a:r>
            <a:r>
              <a:rPr lang="he-IL" sz="3000" dirty="0" err="1" smtClean="0">
                <a:cs typeface="+mn-cs"/>
              </a:rPr>
              <a:t>לישנסקי</a:t>
            </a:r>
            <a:r>
              <a:rPr lang="he-IL" sz="3000" dirty="0" smtClean="0">
                <a:cs typeface="+mn-cs"/>
              </a:rPr>
              <a:t>. לכן,</a:t>
            </a:r>
            <a:r>
              <a:rPr lang="he-IL" sz="3000" dirty="0">
                <a:cs typeface="+mn-cs"/>
              </a:rPr>
              <a:t> </a:t>
            </a:r>
            <a:r>
              <a:rPr lang="he-IL" sz="3000" dirty="0" smtClean="0">
                <a:cs typeface="+mn-cs"/>
              </a:rPr>
              <a:t>במידה והיה יוסף ז"ל עודנו </a:t>
            </a:r>
            <a:r>
              <a:rPr lang="he-IL" sz="3000" dirty="0">
                <a:cs typeface="+mn-cs"/>
              </a:rPr>
              <a:t>בחיים, היינו לוקחים אותו לבקר באזור </a:t>
            </a:r>
            <a:r>
              <a:rPr lang="he-IL" sz="3000" dirty="0" smtClean="0">
                <a:cs typeface="+mn-cs"/>
              </a:rPr>
              <a:t>זה, </a:t>
            </a:r>
            <a:r>
              <a:rPr lang="he-IL" sz="3000" dirty="0">
                <a:cs typeface="+mn-cs"/>
              </a:rPr>
              <a:t>על מנת </a:t>
            </a:r>
            <a:r>
              <a:rPr lang="he-IL" sz="3000" dirty="0" smtClean="0">
                <a:cs typeface="+mn-cs"/>
              </a:rPr>
              <a:t>שיראה במו עיניו את המקום היפה הזה הנושא </a:t>
            </a:r>
            <a:r>
              <a:rPr lang="he-IL" sz="3000" dirty="0">
                <a:cs typeface="+mn-cs"/>
              </a:rPr>
              <a:t>את שמו.</a:t>
            </a:r>
            <a:br>
              <a:rPr lang="he-IL" sz="3000" dirty="0">
                <a:cs typeface="+mn-cs"/>
              </a:rPr>
            </a:br>
            <a:endParaRPr lang="he-IL" sz="3000" dirty="0">
              <a:cs typeface="+mn-cs"/>
            </a:endParaRPr>
          </a:p>
        </p:txBody>
      </p:sp>
      <p:pic>
        <p:nvPicPr>
          <p:cNvPr id="4" name="תמונה 3">
            <a:extLst>
              <a:ext uri="{FF2B5EF4-FFF2-40B4-BE49-F238E27FC236}">
                <a16:creationId xmlns="" xmlns:a16="http://schemas.microsoft.com/office/drawing/2014/main" id="{C7060E07-1031-4347-99A3-FDDE0AB01B69}"/>
              </a:ext>
            </a:extLst>
          </p:cNvPr>
          <p:cNvPicPr>
            <a:picLocks noChangeAspect="1"/>
          </p:cNvPicPr>
          <p:nvPr/>
        </p:nvPicPr>
        <p:blipFill>
          <a:blip r:embed="rId2"/>
          <a:stretch>
            <a:fillRect/>
          </a:stretch>
        </p:blipFill>
        <p:spPr>
          <a:xfrm>
            <a:off x="0" y="194495"/>
            <a:ext cx="2003373" cy="1428750"/>
          </a:xfrm>
          <a:prstGeom prst="rect">
            <a:avLst/>
          </a:prstGeom>
        </p:spPr>
      </p:pic>
      <p:pic>
        <p:nvPicPr>
          <p:cNvPr id="2050" name="Picture 2" descr="מתחם חונים קונים - ראשון לציון - סלע נדל&quot;ן">
            <a:extLst>
              <a:ext uri="{FF2B5EF4-FFF2-40B4-BE49-F238E27FC236}">
                <a16:creationId xmlns="" xmlns:a16="http://schemas.microsoft.com/office/drawing/2014/main" id="{7F65BA0A-0374-4666-953A-04255A6014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3443" y="3860852"/>
            <a:ext cx="4360984" cy="290203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276578" y="379828"/>
            <a:ext cx="5528604" cy="738664"/>
          </a:xfrm>
          <a:prstGeom prst="rect">
            <a:avLst/>
          </a:prstGeom>
          <a:noFill/>
        </p:spPr>
        <p:txBody>
          <a:bodyPr wrap="square" rtlCol="1">
            <a:spAutoFit/>
          </a:bodyPr>
          <a:lstStyle/>
          <a:p>
            <a:r>
              <a:rPr lang="he-IL" sz="4200" b="1" dirty="0" smtClean="0"/>
              <a:t>אילו עודנו היה בחיים...</a:t>
            </a:r>
            <a:endParaRPr lang="he-IL" sz="4200" b="1" dirty="0"/>
          </a:p>
        </p:txBody>
      </p:sp>
      <p:pic>
        <p:nvPicPr>
          <p:cNvPr id="5" name="תמונה 4"/>
          <p:cNvPicPr>
            <a:picLocks noChangeAspect="1"/>
          </p:cNvPicPr>
          <p:nvPr/>
        </p:nvPicPr>
        <p:blipFill>
          <a:blip r:embed="rId4"/>
          <a:stretch>
            <a:fillRect/>
          </a:stretch>
        </p:blipFill>
        <p:spPr>
          <a:xfrm>
            <a:off x="393896" y="3917537"/>
            <a:ext cx="2788666" cy="2788666"/>
          </a:xfrm>
          <a:prstGeom prst="rect">
            <a:avLst/>
          </a:prstGeom>
        </p:spPr>
      </p:pic>
      <p:pic>
        <p:nvPicPr>
          <p:cNvPr id="6" name="תמונה 5"/>
          <p:cNvPicPr>
            <a:picLocks noChangeAspect="1"/>
          </p:cNvPicPr>
          <p:nvPr/>
        </p:nvPicPr>
        <p:blipFill>
          <a:blip r:embed="rId5"/>
          <a:stretch>
            <a:fillRect/>
          </a:stretch>
        </p:blipFill>
        <p:spPr>
          <a:xfrm>
            <a:off x="8422572" y="3917537"/>
            <a:ext cx="3362000" cy="2788666"/>
          </a:xfrm>
          <a:prstGeom prst="rect">
            <a:avLst/>
          </a:prstGeom>
        </p:spPr>
      </p:pic>
    </p:spTree>
    <p:extLst>
      <p:ext uri="{BB962C8B-B14F-4D97-AF65-F5344CB8AC3E}">
        <p14:creationId xmlns:p14="http://schemas.microsoft.com/office/powerpoint/2010/main" val="2119899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4B3693E6-6959-435A-A739-88144914488A}"/>
              </a:ext>
            </a:extLst>
          </p:cNvPr>
          <p:cNvSpPr>
            <a:spLocks noGrp="1"/>
          </p:cNvSpPr>
          <p:nvPr>
            <p:ph type="title"/>
          </p:nvPr>
        </p:nvSpPr>
        <p:spPr>
          <a:xfrm>
            <a:off x="827343" y="1729541"/>
            <a:ext cx="10515600" cy="2852737"/>
          </a:xfrm>
        </p:spPr>
        <p:txBody>
          <a:bodyPr>
            <a:normAutofit fontScale="90000"/>
          </a:bodyPr>
          <a:lstStyle/>
          <a:p>
            <a:pPr algn="ctr"/>
            <a:r>
              <a:rPr lang="he-IL" sz="4700" dirty="0">
                <a:cs typeface="+mn-cs"/>
              </a:rPr>
              <a:t>המצגת הוכנה על ידי</a:t>
            </a:r>
            <a:r>
              <a:rPr lang="he-IL" sz="4700" dirty="0" smtClean="0">
                <a:cs typeface="+mn-cs"/>
              </a:rPr>
              <a:t>:</a:t>
            </a:r>
            <a:br>
              <a:rPr lang="he-IL" sz="4700" dirty="0" smtClean="0">
                <a:cs typeface="+mn-cs"/>
              </a:rPr>
            </a:br>
            <a:r>
              <a:rPr lang="he-IL" dirty="0">
                <a:cs typeface="+mn-cs"/>
              </a:rPr>
              <a:t/>
            </a:r>
            <a:br>
              <a:rPr lang="he-IL" dirty="0">
                <a:cs typeface="+mn-cs"/>
              </a:rPr>
            </a:br>
            <a:r>
              <a:rPr lang="he-IL" sz="3600" dirty="0">
                <a:cs typeface="+mn-cs"/>
              </a:rPr>
              <a:t>גילי שלומוביץ, זהר בן אמנון, נועה אמסלם ואמילי </a:t>
            </a:r>
            <a:r>
              <a:rPr lang="he-IL" sz="3600" dirty="0" err="1" smtClean="0">
                <a:cs typeface="+mn-cs"/>
              </a:rPr>
              <a:t>גאגמיאן</a:t>
            </a:r>
            <a:r>
              <a:rPr lang="he-IL" sz="3600" dirty="0" smtClean="0">
                <a:cs typeface="+mn-cs"/>
              </a:rPr>
              <a:t/>
            </a:r>
            <a:br>
              <a:rPr lang="he-IL" sz="3600" dirty="0" smtClean="0">
                <a:cs typeface="+mn-cs"/>
              </a:rPr>
            </a:br>
            <a:r>
              <a:rPr lang="he-IL" sz="3600" dirty="0">
                <a:cs typeface="+mn-cs"/>
              </a:rPr>
              <a:t/>
            </a:r>
            <a:br>
              <a:rPr lang="he-IL" sz="3600" dirty="0">
                <a:cs typeface="+mn-cs"/>
              </a:rPr>
            </a:br>
            <a:r>
              <a:rPr lang="he-IL" sz="3600" b="1" dirty="0">
                <a:cs typeface="+mn-cs"/>
              </a:rPr>
              <a:t>כיתה</a:t>
            </a:r>
            <a:r>
              <a:rPr lang="he-IL" sz="3600" b="1">
                <a:cs typeface="+mn-cs"/>
              </a:rPr>
              <a:t>:</a:t>
            </a:r>
            <a:r>
              <a:rPr lang="he-IL" sz="3600">
                <a:cs typeface="+mn-cs"/>
              </a:rPr>
              <a:t> </a:t>
            </a:r>
            <a:r>
              <a:rPr lang="he-IL" sz="3600" smtClean="0">
                <a:cs typeface="+mn-cs"/>
              </a:rPr>
              <a:t>ח'2 </a:t>
            </a:r>
            <a:r>
              <a:rPr lang="he-IL" sz="3600" dirty="0" smtClean="0">
                <a:cs typeface="+mn-cs"/>
              </a:rPr>
              <a:t/>
            </a:r>
            <a:br>
              <a:rPr lang="he-IL" sz="3600" dirty="0" smtClean="0">
                <a:cs typeface="+mn-cs"/>
              </a:rPr>
            </a:br>
            <a:r>
              <a:rPr lang="he-IL" sz="3600" b="1" dirty="0" smtClean="0">
                <a:cs typeface="+mn-cs"/>
              </a:rPr>
              <a:t>ביה"ס: </a:t>
            </a:r>
            <a:r>
              <a:rPr lang="he-IL" sz="3600" dirty="0" smtClean="0">
                <a:cs typeface="+mn-cs"/>
              </a:rPr>
              <a:t>"</a:t>
            </a:r>
            <a:r>
              <a:rPr lang="he-IL" sz="3600" dirty="0" err="1" smtClean="0">
                <a:cs typeface="+mn-cs"/>
              </a:rPr>
              <a:t>טביב</a:t>
            </a:r>
            <a:r>
              <a:rPr lang="he-IL" sz="3600" dirty="0">
                <a:cs typeface="+mn-cs"/>
              </a:rPr>
              <a:t>"  </a:t>
            </a:r>
            <a:r>
              <a:rPr lang="he-IL" sz="3600" dirty="0" smtClean="0">
                <a:cs typeface="+mn-cs"/>
              </a:rPr>
              <a:t/>
            </a:r>
            <a:br>
              <a:rPr lang="he-IL" sz="3600" dirty="0" smtClean="0">
                <a:cs typeface="+mn-cs"/>
              </a:rPr>
            </a:br>
            <a:r>
              <a:rPr lang="he-IL" sz="3600" b="1" dirty="0" smtClean="0">
                <a:cs typeface="+mn-cs"/>
              </a:rPr>
              <a:t>שנה:</a:t>
            </a:r>
            <a:r>
              <a:rPr lang="he-IL" sz="3600" dirty="0" smtClean="0">
                <a:cs typeface="+mn-cs"/>
              </a:rPr>
              <a:t> תשפ"ב - 2022</a:t>
            </a:r>
            <a:endParaRPr lang="he-IL" sz="3600" dirty="0">
              <a:cs typeface="+mn-cs"/>
            </a:endParaRPr>
          </a:p>
        </p:txBody>
      </p:sp>
    </p:spTree>
    <p:extLst>
      <p:ext uri="{BB962C8B-B14F-4D97-AF65-F5344CB8AC3E}">
        <p14:creationId xmlns:p14="http://schemas.microsoft.com/office/powerpoint/2010/main" val="2933326093"/>
      </p:ext>
    </p:extLst>
  </p:cSld>
  <p:clrMapOvr>
    <a:masterClrMapping/>
  </p:clrMapOvr>
</p:sld>
</file>

<file path=ppt/theme/theme1.xml><?xml version="1.0" encoding="utf-8"?>
<a:theme xmlns:a="http://schemas.openxmlformats.org/drawingml/2006/main" name="Office Theme">
  <a:themeElements>
    <a:clrScheme name="ערכת נושא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ערכת נושא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749</TotalTime>
  <Words>1559</Words>
  <Application>Microsoft Office PowerPoint</Application>
  <PresentationFormat>מסך רחב</PresentationFormat>
  <Paragraphs>77</Paragraphs>
  <Slides>18</Slides>
  <Notes>0</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18</vt:i4>
      </vt:variant>
    </vt:vector>
  </HeadingPairs>
  <TitlesOfParts>
    <vt:vector size="23" baseType="lpstr">
      <vt:lpstr>Arial</vt:lpstr>
      <vt:lpstr>Calibri</vt:lpstr>
      <vt:lpstr>Calibri Light</vt:lpstr>
      <vt:lpstr>Times New Roman</vt:lpstr>
      <vt:lpstr>Office Theme</vt:lpstr>
      <vt:lpstr>חיים בלבבות</vt:lpstr>
      <vt:lpstr>יוסף לישנסקי</vt:lpstr>
      <vt:lpstr>תקופת ילדותו</vt:lpstr>
      <vt:lpstr>תקופת נעוריו</vt:lpstr>
      <vt:lpstr>מצגת של PowerPoint</vt:lpstr>
      <vt:lpstr>תקופת שירותו</vt:lpstr>
      <vt:lpstr>מצגת של PowerPoint</vt:lpstr>
      <vt:lpstr>מצגת של PowerPoint</vt:lpstr>
      <vt:lpstr>מצגת של PowerPoint</vt:lpstr>
      <vt:lpstr>נסיבות נפילתו</vt:lpstr>
      <vt:lpstr>נסיבות נפילתו – המשך...</vt:lpstr>
      <vt:lpstr>מצגת של PowerPoint</vt:lpstr>
      <vt:lpstr>מצגת של PowerPoint</vt:lpstr>
      <vt:lpstr>כאות לגבורתו ולזכרו נקרא רחוב על שמו  במספר ערים בישראל, ביניהן ראשון לציון.</vt:lpstr>
      <vt:lpstr>יהי זכרו ברוך</vt:lpstr>
      <vt:lpstr>בנימה אישית</vt:lpstr>
      <vt:lpstr>בעיר ראשון לציון ישנו רחוב בשם לישנסקי באזור התעשייה, אזור שהתפתח מאוד בשנים האחרונות והפך למקום מסחר מרכזי וחשוב בעבור תושבי העיר ומחוצה לה. היות וכך, והיות כי מדובר באזור שוקק חיים, מכירים תושבי העיר בפרט, ותושבי הערים האחרות ככלל, את רחוב לישנסקי. לכן, במידה והיה יוסף ז"ל עודנו בחיים, היינו לוקחים אותו לבקר באזור זה, על מנת שיראה במו עיניו את המקום היפה הזה הנושא את שמו. </vt:lpstr>
      <vt:lpstr>המצגת הוכנה על ידי:  גילי שלומוביץ, זהר בן אמנון, נועה אמסלם ואמילי גאגמיאן  כיתה: ח'2  ביה"ס: "טביב"   שנה: תשפ"ב - 2022</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חיים בלבבות</dc:title>
  <dc:creator>Student</dc:creator>
  <cp:lastModifiedBy>לאה שילה רכזת פעילות חינוכית בבית יד לבנים</cp:lastModifiedBy>
  <cp:revision>46</cp:revision>
  <dcterms:created xsi:type="dcterms:W3CDTF">2022-04-03T10:06:46Z</dcterms:created>
  <dcterms:modified xsi:type="dcterms:W3CDTF">2022-08-21T08:14:49Z</dcterms:modified>
</cp:coreProperties>
</file>