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sldIdLst>
    <p:sldId id="256" r:id="rId2"/>
    <p:sldId id="259" r:id="rId3"/>
    <p:sldId id="260" r:id="rId4"/>
    <p:sldId id="261"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8" r:id="rId21"/>
    <p:sldId id="288" r:id="rId22"/>
    <p:sldId id="279" r:id="rId23"/>
    <p:sldId id="280" r:id="rId24"/>
    <p:sldId id="282" r:id="rId25"/>
    <p:sldId id="283" r:id="rId26"/>
    <p:sldId id="289" r:id="rId27"/>
    <p:sldId id="284" r:id="rId28"/>
    <p:sldId id="285" r:id="rId29"/>
    <p:sldId id="290" r:id="rId30"/>
    <p:sldId id="287" r:id="rId31"/>
    <p:sldId id="286" r:id="rId32"/>
    <p:sldId id="257" r:id="rId33"/>
    <p:sldId id="258"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294" autoAdjust="0"/>
    <p:restoredTop sz="94660" autoAdjust="0"/>
  </p:normalViewPr>
  <p:slideViewPr>
    <p:cSldViewPr snapToGrid="0">
      <p:cViewPr varScale="1">
        <p:scale>
          <a:sx n="115" d="100"/>
          <a:sy n="115" d="100"/>
        </p:scale>
        <p:origin x="702" y="96"/>
      </p:cViewPr>
      <p:guideLst>
        <p:guide orient="horz" pos="2160"/>
        <p:guide pos="3840"/>
      </p:guideLst>
    </p:cSldViewPr>
  </p:slideViewPr>
  <p:outlineViewPr>
    <p:cViewPr>
      <p:scale>
        <a:sx n="33" d="100"/>
        <a:sy n="33" d="100"/>
      </p:scale>
      <p:origin x="18"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9" name="כותרת משנה 8"/>
          <p:cNvSpPr>
            <a:spLocks noGrp="1"/>
          </p:cNvSpPr>
          <p:nvPr>
            <p:ph type="subTitle" idx="1"/>
          </p:nvPr>
        </p:nvSpPr>
        <p:spPr>
          <a:xfrm>
            <a:off x="609600" y="3699804"/>
            <a:ext cx="110744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he-IL"/>
              <a:t>לחץ כדי לערוך סגנון כותרת משנה של תבנית בסיס</a:t>
            </a:r>
            <a:endParaRPr kumimoji="0" lang="en-US"/>
          </a:p>
        </p:txBody>
      </p:sp>
      <p:sp>
        <p:nvSpPr>
          <p:cNvPr id="28" name="כותרת 27"/>
          <p:cNvSpPr>
            <a:spLocks noGrp="1"/>
          </p:cNvSpPr>
          <p:nvPr>
            <p:ph type="ctrTitle"/>
          </p:nvPr>
        </p:nvSpPr>
        <p:spPr>
          <a:xfrm>
            <a:off x="609600" y="1433732"/>
            <a:ext cx="110744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he-IL"/>
              <a:t>לחץ כדי לערוך סגנון כותרת של תבנית בסיס</a:t>
            </a:r>
            <a:endParaRPr kumimoji="0" lang="en-US"/>
          </a:p>
        </p:txBody>
      </p:sp>
      <p:cxnSp>
        <p:nvCxnSpPr>
          <p:cNvPr id="8" name="מחבר ישר 7"/>
          <p:cNvCxnSpPr/>
          <p:nvPr/>
        </p:nvCxnSpPr>
        <p:spPr>
          <a:xfrm>
            <a:off x="1951501" y="3550126"/>
            <a:ext cx="39624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מחבר ישר 12"/>
          <p:cNvCxnSpPr/>
          <p:nvPr/>
        </p:nvCxnSpPr>
        <p:spPr>
          <a:xfrm>
            <a:off x="6278099" y="3550126"/>
            <a:ext cx="39624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אליפסה 13"/>
          <p:cNvSpPr/>
          <p:nvPr/>
        </p:nvSpPr>
        <p:spPr>
          <a:xfrm>
            <a:off x="6053797" y="3526302"/>
            <a:ext cx="6096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מציין מיקום של תאריך 14"/>
          <p:cNvSpPr>
            <a:spLocks noGrp="1"/>
          </p:cNvSpPr>
          <p:nvPr>
            <p:ph type="dt" sz="half" idx="10"/>
          </p:nvPr>
        </p:nvSpPr>
        <p:spPr/>
        <p:txBody>
          <a:bodyPr/>
          <a:lstStyle/>
          <a:p>
            <a:fld id="{36DFFCA4-11B7-45F3-92B6-BAF4DF52884C}" type="datetimeFigureOut">
              <a:rPr lang="en-US" smtClean="0"/>
              <a:t>7/7/2024</a:t>
            </a:fld>
            <a:endParaRPr lang="en-US"/>
          </a:p>
        </p:txBody>
      </p:sp>
      <p:sp>
        <p:nvSpPr>
          <p:cNvPr id="16" name="מציין מיקום של מספר שקופית 15"/>
          <p:cNvSpPr>
            <a:spLocks noGrp="1"/>
          </p:cNvSpPr>
          <p:nvPr>
            <p:ph type="sldNum" sz="quarter" idx="11"/>
          </p:nvPr>
        </p:nvSpPr>
        <p:spPr/>
        <p:txBody>
          <a:bodyPr/>
          <a:lstStyle/>
          <a:p>
            <a:fld id="{43CE6844-016B-4FEF-9982-5652309510BB}" type="slidenum">
              <a:rPr lang="en-US" smtClean="0"/>
              <a:t>‹#›</a:t>
            </a:fld>
            <a:endParaRPr lang="en-US"/>
          </a:p>
        </p:txBody>
      </p:sp>
      <p:sp>
        <p:nvSpPr>
          <p:cNvPr id="17" name="מציין מיקום של כותרת תחתונה 16"/>
          <p:cNvSpPr>
            <a:spLocks noGrp="1"/>
          </p:cNvSpPr>
          <p:nvPr>
            <p:ph type="ftr" sz="quarter" idx="12"/>
          </p:nvPr>
        </p:nvSpPr>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9" name="מציין מיקום תוכן 8"/>
          <p:cNvSpPr>
            <a:spLocks noGrp="1"/>
          </p:cNvSpPr>
          <p:nvPr>
            <p:ph idx="1"/>
          </p:nvPr>
        </p:nvSpPr>
        <p:spPr>
          <a:xfrm>
            <a:off x="609600" y="1524000"/>
            <a:ext cx="10972800" cy="4572000"/>
          </a:xfrm>
        </p:spPr>
        <p:txBody>
          <a:bodyPr/>
          <a:lstStyle/>
          <a:p>
            <a:pPr lvl="0" eaLnBrk="1" latinLnBrk="0" hangingPunct="1"/>
            <a:r>
              <a:rPr lang="he-IL"/>
              <a:t>לחץ כדי לערוך סגנונות טקסט של תבנית בסיס</a:t>
            </a:r>
          </a:p>
          <a:p>
            <a:pPr lvl="1" eaLnBrk="1" latinLnBrk="0" hangingPunct="1"/>
            <a:r>
              <a:rPr lang="he-IL"/>
              <a:t>רמה שנייה</a:t>
            </a:r>
          </a:p>
          <a:p>
            <a:pPr lvl="2" eaLnBrk="1" latinLnBrk="0" hangingPunct="1"/>
            <a:r>
              <a:rPr lang="he-IL"/>
              <a:t>רמה שלישית</a:t>
            </a:r>
          </a:p>
          <a:p>
            <a:pPr lvl="3" eaLnBrk="1" latinLnBrk="0" hangingPunct="1"/>
            <a:r>
              <a:rPr lang="he-IL"/>
              <a:t>רמה רביעית</a:t>
            </a:r>
          </a:p>
          <a:p>
            <a:pPr lvl="4" eaLnBrk="1" latinLnBrk="0" hangingPunct="1"/>
            <a:r>
              <a:rPr lang="he-IL"/>
              <a:t>רמה חמישית</a:t>
            </a:r>
            <a:endParaRPr kumimoji="0" lang="en-US"/>
          </a:p>
        </p:txBody>
      </p:sp>
      <p:sp>
        <p:nvSpPr>
          <p:cNvPr id="14" name="מציין מיקום של תאריך 13"/>
          <p:cNvSpPr>
            <a:spLocks noGrp="1"/>
          </p:cNvSpPr>
          <p:nvPr>
            <p:ph type="dt" sz="half" idx="14"/>
          </p:nvPr>
        </p:nvSpPr>
        <p:spPr/>
        <p:txBody>
          <a:bodyPr/>
          <a:lstStyle/>
          <a:p>
            <a:fld id="{36DFFCA4-11B7-45F3-92B6-BAF4DF52884C}" type="datetimeFigureOut">
              <a:rPr lang="en-US" smtClean="0"/>
              <a:t>7/7/2024</a:t>
            </a:fld>
            <a:endParaRPr lang="en-US"/>
          </a:p>
        </p:txBody>
      </p:sp>
      <p:sp>
        <p:nvSpPr>
          <p:cNvPr id="15" name="מציין מיקום של מספר שקופית 14"/>
          <p:cNvSpPr>
            <a:spLocks noGrp="1"/>
          </p:cNvSpPr>
          <p:nvPr>
            <p:ph type="sldNum" sz="quarter" idx="15"/>
          </p:nvPr>
        </p:nvSpPr>
        <p:spPr/>
        <p:txBody>
          <a:bodyPr/>
          <a:lstStyle>
            <a:lvl1pPr algn="ctr">
              <a:defRPr/>
            </a:lvl1pPr>
          </a:lstStyle>
          <a:p>
            <a:fld id="{43CE6844-016B-4FEF-9982-5652309510BB}" type="slidenum">
              <a:rPr lang="en-US" smtClean="0"/>
              <a:t>‹#›</a:t>
            </a:fld>
            <a:endParaRPr lang="en-US"/>
          </a:p>
        </p:txBody>
      </p:sp>
      <p:sp>
        <p:nvSpPr>
          <p:cNvPr id="16" name="מציין מיקום של כותרת תחתונה 15"/>
          <p:cNvSpPr>
            <a:spLocks noGrp="1"/>
          </p:cNvSpPr>
          <p:nvPr>
            <p:ph type="ftr" sz="quarter" idx="16"/>
          </p:nvPr>
        </p:nvSpPr>
        <p:spPr/>
        <p:txBody>
          <a:bodyPr/>
          <a:lstStyle/>
          <a:p>
            <a:endParaRPr lang="en-US"/>
          </a:p>
        </p:txBody>
      </p:sp>
      <p:sp>
        <p:nvSpPr>
          <p:cNvPr id="17" name="כותרת 16"/>
          <p:cNvSpPr>
            <a:spLocks noGrp="1"/>
          </p:cNvSpPr>
          <p:nvPr>
            <p:ph type="title"/>
          </p:nvPr>
        </p:nvSpPr>
        <p:spPr/>
        <p:txBody>
          <a:bodyPr rtlCol="0" anchor="b" anchorCtr="0"/>
          <a:lstStyle/>
          <a:p>
            <a:r>
              <a:rPr kumimoji="0" lang="he-IL"/>
              <a:t>לחץ כדי לערוך סגנון כותרת של תבנית בסיס</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4" name="מציין מיקום של תאריך 3"/>
          <p:cNvSpPr>
            <a:spLocks noGrp="1"/>
          </p:cNvSpPr>
          <p:nvPr>
            <p:ph type="dt" sz="half" idx="10"/>
          </p:nvPr>
        </p:nvSpPr>
        <p:spPr/>
        <p:txBody>
          <a:bodyPr/>
          <a:lstStyle/>
          <a:p>
            <a:fld id="{36DFFCA4-11B7-45F3-92B6-BAF4DF52884C}" type="datetimeFigureOut">
              <a:rPr lang="en-US" smtClean="0"/>
              <a:t>7/7/2024</a:t>
            </a:fld>
            <a:endParaRPr lang="en-US"/>
          </a:p>
        </p:txBody>
      </p:sp>
      <p:sp>
        <p:nvSpPr>
          <p:cNvPr id="5" name="מציין מיקום של כותרת תחתונה 4"/>
          <p:cNvSpPr>
            <a:spLocks noGrp="1"/>
          </p:cNvSpPr>
          <p:nvPr>
            <p:ph type="ftr" sz="quarter" idx="11"/>
          </p:nvPr>
        </p:nvSpPr>
        <p:spPr/>
        <p:txBody>
          <a:bodyPr/>
          <a:lstStyle/>
          <a:p>
            <a:endParaRPr lang="en-US"/>
          </a:p>
        </p:txBody>
      </p:sp>
      <p:sp>
        <p:nvSpPr>
          <p:cNvPr id="6" name="מציין מיקום של מספר שקופית 5"/>
          <p:cNvSpPr>
            <a:spLocks noGrp="1"/>
          </p:cNvSpPr>
          <p:nvPr>
            <p:ph type="sldNum" sz="quarter" idx="12"/>
          </p:nvPr>
        </p:nvSpPr>
        <p:spPr/>
        <p:txBody>
          <a:bodyPr/>
          <a:lstStyle/>
          <a:p>
            <a:fld id="{43CE6844-016B-4FEF-9982-5652309510BB}" type="slidenum">
              <a:rPr lang="en-US" smtClean="0"/>
              <a:t>‹#›</a:t>
            </a:fld>
            <a:endParaRPr lang="en-US"/>
          </a:p>
        </p:txBody>
      </p:sp>
      <p:sp>
        <p:nvSpPr>
          <p:cNvPr id="2" name="כותרת 1"/>
          <p:cNvSpPr>
            <a:spLocks noGrp="1"/>
          </p:cNvSpPr>
          <p:nvPr>
            <p:ph type="title"/>
          </p:nvPr>
        </p:nvSpPr>
        <p:spPr>
          <a:xfrm>
            <a:off x="914400" y="3505200"/>
            <a:ext cx="105664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he-IL"/>
              <a:t>לחץ כדי לערוך סגנון כותרת של תבנית בסיס</a:t>
            </a:r>
            <a:endParaRPr kumimoji="0" lang="en-US"/>
          </a:p>
        </p:txBody>
      </p:sp>
      <p:sp>
        <p:nvSpPr>
          <p:cNvPr id="3" name="מציין מיקום טקסט 2"/>
          <p:cNvSpPr>
            <a:spLocks noGrp="1"/>
          </p:cNvSpPr>
          <p:nvPr>
            <p:ph type="body" idx="1"/>
          </p:nvPr>
        </p:nvSpPr>
        <p:spPr>
          <a:xfrm>
            <a:off x="914400" y="4958864"/>
            <a:ext cx="105664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he-IL"/>
              <a:t>לחץ כדי לערוך סגנונות טקסט של תבנית בסיס</a:t>
            </a:r>
          </a:p>
        </p:txBody>
      </p:sp>
      <p:cxnSp>
        <p:nvCxnSpPr>
          <p:cNvPr id="7" name="מחבר ישר 6"/>
          <p:cNvCxnSpPr/>
          <p:nvPr/>
        </p:nvCxnSpPr>
        <p:spPr>
          <a:xfrm>
            <a:off x="914400" y="4916993"/>
            <a:ext cx="105664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5" name="מציין מיקום של תאריך 4"/>
          <p:cNvSpPr>
            <a:spLocks noGrp="1"/>
          </p:cNvSpPr>
          <p:nvPr>
            <p:ph type="dt" sz="half" idx="10"/>
          </p:nvPr>
        </p:nvSpPr>
        <p:spPr/>
        <p:txBody>
          <a:bodyPr/>
          <a:lstStyle/>
          <a:p>
            <a:fld id="{36DFFCA4-11B7-45F3-92B6-BAF4DF52884C}" type="datetimeFigureOut">
              <a:rPr lang="en-US" smtClean="0"/>
              <a:t>7/7/2024</a:t>
            </a:fld>
            <a:endParaRPr lang="en-US"/>
          </a:p>
        </p:txBody>
      </p:sp>
      <p:sp>
        <p:nvSpPr>
          <p:cNvPr id="6" name="מציין מיקום של כותרת תחתונה 5"/>
          <p:cNvSpPr>
            <a:spLocks noGrp="1"/>
          </p:cNvSpPr>
          <p:nvPr>
            <p:ph type="ftr" sz="quarter" idx="11"/>
          </p:nvPr>
        </p:nvSpPr>
        <p:spPr/>
        <p:txBody>
          <a:bodyPr/>
          <a:lstStyle/>
          <a:p>
            <a:endParaRPr lang="en-US"/>
          </a:p>
        </p:txBody>
      </p:sp>
      <p:sp>
        <p:nvSpPr>
          <p:cNvPr id="7" name="מציין מיקום של מספר שקופית 6"/>
          <p:cNvSpPr>
            <a:spLocks noGrp="1"/>
          </p:cNvSpPr>
          <p:nvPr>
            <p:ph type="sldNum" sz="quarter" idx="12"/>
          </p:nvPr>
        </p:nvSpPr>
        <p:spPr/>
        <p:txBody>
          <a:bodyPr/>
          <a:lstStyle/>
          <a:p>
            <a:fld id="{43CE6844-016B-4FEF-9982-5652309510BB}" type="slidenum">
              <a:rPr lang="en-US" smtClean="0"/>
              <a:t>‹#›</a:t>
            </a:fld>
            <a:endParaRPr lang="en-US"/>
          </a:p>
        </p:txBody>
      </p:sp>
      <p:sp>
        <p:nvSpPr>
          <p:cNvPr id="2" name="כותרת 1"/>
          <p:cNvSpPr>
            <a:spLocks noGrp="1"/>
          </p:cNvSpPr>
          <p:nvPr>
            <p:ph type="title"/>
          </p:nvPr>
        </p:nvSpPr>
        <p:spPr/>
        <p:txBody>
          <a:bodyPr/>
          <a:lstStyle/>
          <a:p>
            <a:r>
              <a:rPr kumimoji="0" lang="he-IL"/>
              <a:t>לחץ כדי לערוך סגנון כותרת של תבנית בסיס</a:t>
            </a:r>
            <a:endParaRPr kumimoji="0" lang="en-US"/>
          </a:p>
        </p:txBody>
      </p:sp>
      <p:sp>
        <p:nvSpPr>
          <p:cNvPr id="11" name="מציין מיקום תוכן 10"/>
          <p:cNvSpPr>
            <a:spLocks noGrp="1"/>
          </p:cNvSpPr>
          <p:nvPr>
            <p:ph sz="half" idx="1"/>
          </p:nvPr>
        </p:nvSpPr>
        <p:spPr>
          <a:xfrm>
            <a:off x="609600" y="1524000"/>
            <a:ext cx="5413248" cy="4572000"/>
          </a:xfrm>
        </p:spPr>
        <p:txBody>
          <a:bodyPr/>
          <a:lstStyle/>
          <a:p>
            <a:pPr lvl="0" eaLnBrk="1" latinLnBrk="0" hangingPunct="1"/>
            <a:r>
              <a:rPr lang="he-IL"/>
              <a:t>לחץ כדי לערוך סגנונות טקסט של תבנית בסיס</a:t>
            </a:r>
          </a:p>
          <a:p>
            <a:pPr lvl="1" eaLnBrk="1" latinLnBrk="0" hangingPunct="1"/>
            <a:r>
              <a:rPr lang="he-IL"/>
              <a:t>רמה שנייה</a:t>
            </a:r>
          </a:p>
          <a:p>
            <a:pPr lvl="2" eaLnBrk="1" latinLnBrk="0" hangingPunct="1"/>
            <a:r>
              <a:rPr lang="he-IL"/>
              <a:t>רמה שלישית</a:t>
            </a:r>
          </a:p>
          <a:p>
            <a:pPr lvl="3" eaLnBrk="1" latinLnBrk="0" hangingPunct="1"/>
            <a:r>
              <a:rPr lang="he-IL"/>
              <a:t>רמה רביעית</a:t>
            </a:r>
          </a:p>
          <a:p>
            <a:pPr lvl="4" eaLnBrk="1" latinLnBrk="0" hangingPunct="1"/>
            <a:r>
              <a:rPr lang="he-IL"/>
              <a:t>רמה חמישית</a:t>
            </a:r>
            <a:endParaRPr kumimoji="0" lang="en-US"/>
          </a:p>
        </p:txBody>
      </p:sp>
      <p:sp>
        <p:nvSpPr>
          <p:cNvPr id="13" name="מציין מיקום תוכן 12"/>
          <p:cNvSpPr>
            <a:spLocks noGrp="1"/>
          </p:cNvSpPr>
          <p:nvPr>
            <p:ph sz="half" idx="2"/>
          </p:nvPr>
        </p:nvSpPr>
        <p:spPr>
          <a:xfrm>
            <a:off x="6197600" y="1524000"/>
            <a:ext cx="5413248" cy="4572000"/>
          </a:xfrm>
        </p:spPr>
        <p:txBody>
          <a:bodyPr/>
          <a:lstStyle/>
          <a:p>
            <a:pPr lvl="0" eaLnBrk="1" latinLnBrk="0" hangingPunct="1"/>
            <a:r>
              <a:rPr lang="he-IL"/>
              <a:t>לחץ כדי לערוך סגנונות טקסט של תבנית בסיס</a:t>
            </a:r>
          </a:p>
          <a:p>
            <a:pPr lvl="1" eaLnBrk="1" latinLnBrk="0" hangingPunct="1"/>
            <a:r>
              <a:rPr lang="he-IL"/>
              <a:t>רמה שנייה</a:t>
            </a:r>
          </a:p>
          <a:p>
            <a:pPr lvl="2" eaLnBrk="1" latinLnBrk="0" hangingPunct="1"/>
            <a:r>
              <a:rPr lang="he-IL"/>
              <a:t>רמה שלישית</a:t>
            </a:r>
          </a:p>
          <a:p>
            <a:pPr lvl="3" eaLnBrk="1" latinLnBrk="0" hangingPunct="1"/>
            <a:r>
              <a:rPr lang="he-IL"/>
              <a:t>רמה רביעית</a:t>
            </a:r>
          </a:p>
          <a:p>
            <a:pPr lvl="4" eaLnBrk="1" latinLnBrk="0" hangingPunct="1"/>
            <a:r>
              <a:rPr lang="he-IL"/>
              <a:t>רמה חמישית</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9" name="מציין מיקום של מספר שקופית 8"/>
          <p:cNvSpPr>
            <a:spLocks noGrp="1"/>
          </p:cNvSpPr>
          <p:nvPr>
            <p:ph type="sldNum" sz="quarter" idx="12"/>
          </p:nvPr>
        </p:nvSpPr>
        <p:spPr/>
        <p:txBody>
          <a:bodyPr/>
          <a:lstStyle/>
          <a:p>
            <a:fld id="{43CE6844-016B-4FEF-9982-5652309510BB}" type="slidenum">
              <a:rPr lang="en-US" smtClean="0"/>
              <a:t>‹#›</a:t>
            </a:fld>
            <a:endParaRPr lang="en-US"/>
          </a:p>
        </p:txBody>
      </p:sp>
      <p:sp>
        <p:nvSpPr>
          <p:cNvPr id="8" name="מציין מיקום של כותרת תחתונה 7"/>
          <p:cNvSpPr>
            <a:spLocks noGrp="1"/>
          </p:cNvSpPr>
          <p:nvPr>
            <p:ph type="ftr" sz="quarter" idx="11"/>
          </p:nvPr>
        </p:nvSpPr>
        <p:spPr/>
        <p:txBody>
          <a:bodyPr/>
          <a:lstStyle/>
          <a:p>
            <a:endParaRPr lang="en-US"/>
          </a:p>
        </p:txBody>
      </p:sp>
      <p:sp>
        <p:nvSpPr>
          <p:cNvPr id="7" name="מציין מיקום של תאריך 6"/>
          <p:cNvSpPr>
            <a:spLocks noGrp="1"/>
          </p:cNvSpPr>
          <p:nvPr>
            <p:ph type="dt" sz="half" idx="10"/>
          </p:nvPr>
        </p:nvSpPr>
        <p:spPr/>
        <p:txBody>
          <a:bodyPr/>
          <a:lstStyle/>
          <a:p>
            <a:fld id="{36DFFCA4-11B7-45F3-92B6-BAF4DF52884C}" type="datetimeFigureOut">
              <a:rPr lang="en-US" smtClean="0"/>
              <a:t>7/7/2024</a:t>
            </a:fld>
            <a:endParaRPr lang="en-US"/>
          </a:p>
        </p:txBody>
      </p:sp>
      <p:sp>
        <p:nvSpPr>
          <p:cNvPr id="3" name="מציין מיקום טקסט 2"/>
          <p:cNvSpPr>
            <a:spLocks noGrp="1"/>
          </p:cNvSpPr>
          <p:nvPr>
            <p:ph type="body" idx="1"/>
          </p:nvPr>
        </p:nvSpPr>
        <p:spPr>
          <a:xfrm>
            <a:off x="609600" y="1399593"/>
            <a:ext cx="5386917"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he-IL"/>
              <a:t>לחץ כדי לערוך סגנונות טקסט של תבנית בסיס</a:t>
            </a:r>
          </a:p>
        </p:txBody>
      </p:sp>
      <p:sp>
        <p:nvSpPr>
          <p:cNvPr id="32" name="מציין מיקום תוכן 31"/>
          <p:cNvSpPr>
            <a:spLocks noGrp="1"/>
          </p:cNvSpPr>
          <p:nvPr>
            <p:ph sz="half" idx="2"/>
          </p:nvPr>
        </p:nvSpPr>
        <p:spPr>
          <a:xfrm>
            <a:off x="609600" y="2201896"/>
            <a:ext cx="5384800" cy="3913632"/>
          </a:xfrm>
        </p:spPr>
        <p:txBody>
          <a:bodyPr/>
          <a:lstStyle/>
          <a:p>
            <a:pPr lvl="0" eaLnBrk="1" latinLnBrk="0" hangingPunct="1"/>
            <a:r>
              <a:rPr lang="he-IL"/>
              <a:t>לחץ כדי לערוך סגנונות טקסט של תבנית בסיס</a:t>
            </a:r>
          </a:p>
          <a:p>
            <a:pPr lvl="1" eaLnBrk="1" latinLnBrk="0" hangingPunct="1"/>
            <a:r>
              <a:rPr lang="he-IL"/>
              <a:t>רמה שנייה</a:t>
            </a:r>
          </a:p>
          <a:p>
            <a:pPr lvl="2" eaLnBrk="1" latinLnBrk="0" hangingPunct="1"/>
            <a:r>
              <a:rPr lang="he-IL"/>
              <a:t>רמה שלישית</a:t>
            </a:r>
          </a:p>
          <a:p>
            <a:pPr lvl="3" eaLnBrk="1" latinLnBrk="0" hangingPunct="1"/>
            <a:r>
              <a:rPr lang="he-IL"/>
              <a:t>רמה רביעית</a:t>
            </a:r>
          </a:p>
          <a:p>
            <a:pPr lvl="4" eaLnBrk="1" latinLnBrk="0" hangingPunct="1"/>
            <a:r>
              <a:rPr lang="he-IL"/>
              <a:t>רמה חמישית</a:t>
            </a:r>
            <a:endParaRPr kumimoji="0" lang="en-US"/>
          </a:p>
        </p:txBody>
      </p:sp>
      <p:sp>
        <p:nvSpPr>
          <p:cNvPr id="34" name="מציין מיקום תוכן 33"/>
          <p:cNvSpPr>
            <a:spLocks noGrp="1"/>
          </p:cNvSpPr>
          <p:nvPr>
            <p:ph sz="quarter" idx="4"/>
          </p:nvPr>
        </p:nvSpPr>
        <p:spPr>
          <a:xfrm>
            <a:off x="6199717" y="2201896"/>
            <a:ext cx="5384800" cy="3913632"/>
          </a:xfrm>
        </p:spPr>
        <p:txBody>
          <a:bodyPr/>
          <a:lstStyle/>
          <a:p>
            <a:pPr lvl="0" eaLnBrk="1" latinLnBrk="0" hangingPunct="1"/>
            <a:r>
              <a:rPr lang="he-IL"/>
              <a:t>לחץ כדי לערוך סגנונות טקסט של תבנית בסיס</a:t>
            </a:r>
          </a:p>
          <a:p>
            <a:pPr lvl="1" eaLnBrk="1" latinLnBrk="0" hangingPunct="1"/>
            <a:r>
              <a:rPr lang="he-IL"/>
              <a:t>רמה שנייה</a:t>
            </a:r>
          </a:p>
          <a:p>
            <a:pPr lvl="2" eaLnBrk="1" latinLnBrk="0" hangingPunct="1"/>
            <a:r>
              <a:rPr lang="he-IL"/>
              <a:t>רמה שלישית</a:t>
            </a:r>
          </a:p>
          <a:p>
            <a:pPr lvl="3" eaLnBrk="1" latinLnBrk="0" hangingPunct="1"/>
            <a:r>
              <a:rPr lang="he-IL"/>
              <a:t>רמה רביעית</a:t>
            </a:r>
          </a:p>
          <a:p>
            <a:pPr lvl="4" eaLnBrk="1" latinLnBrk="0" hangingPunct="1"/>
            <a:r>
              <a:rPr lang="he-IL"/>
              <a:t>רמה חמישית</a:t>
            </a:r>
            <a:endParaRPr kumimoji="0" lang="en-US"/>
          </a:p>
        </p:txBody>
      </p:sp>
      <p:sp>
        <p:nvSpPr>
          <p:cNvPr id="2" name="כותרת 1"/>
          <p:cNvSpPr>
            <a:spLocks noGrp="1"/>
          </p:cNvSpPr>
          <p:nvPr>
            <p:ph type="title"/>
          </p:nvPr>
        </p:nvSpPr>
        <p:spPr>
          <a:xfrm>
            <a:off x="609600" y="155448"/>
            <a:ext cx="10972800" cy="1143000"/>
          </a:xfrm>
        </p:spPr>
        <p:txBody>
          <a:bodyPr anchor="b" anchorCtr="0"/>
          <a:lstStyle>
            <a:lvl1pPr>
              <a:defRPr/>
            </a:lvl1pPr>
          </a:lstStyle>
          <a:p>
            <a:r>
              <a:rPr kumimoji="0" lang="he-IL"/>
              <a:t>לחץ כדי לערוך סגנון כותרת של תבנית בסיס</a:t>
            </a:r>
            <a:endParaRPr kumimoji="0" lang="en-US"/>
          </a:p>
        </p:txBody>
      </p:sp>
      <p:sp>
        <p:nvSpPr>
          <p:cNvPr id="12" name="מציין מיקום טקסט 11"/>
          <p:cNvSpPr>
            <a:spLocks noGrp="1"/>
          </p:cNvSpPr>
          <p:nvPr>
            <p:ph type="body" idx="3"/>
          </p:nvPr>
        </p:nvSpPr>
        <p:spPr>
          <a:xfrm>
            <a:off x="6197600" y="1399593"/>
            <a:ext cx="5386917"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he-IL"/>
              <a:t>לחץ כדי לערוך סגנונות טקסט של תבנית בסיס</a:t>
            </a:r>
          </a:p>
        </p:txBody>
      </p:sp>
      <p:cxnSp>
        <p:nvCxnSpPr>
          <p:cNvPr id="10" name="מחבר ישר 9"/>
          <p:cNvCxnSpPr/>
          <p:nvPr/>
        </p:nvCxnSpPr>
        <p:spPr>
          <a:xfrm>
            <a:off x="750593" y="2180219"/>
            <a:ext cx="499872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מחבר ישר 16"/>
          <p:cNvCxnSpPr/>
          <p:nvPr/>
        </p:nvCxnSpPr>
        <p:spPr>
          <a:xfrm>
            <a:off x="6339840" y="2180219"/>
            <a:ext cx="499872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3" name="מציין מיקום של תאריך 2"/>
          <p:cNvSpPr>
            <a:spLocks noGrp="1"/>
          </p:cNvSpPr>
          <p:nvPr>
            <p:ph type="dt" sz="half" idx="10"/>
          </p:nvPr>
        </p:nvSpPr>
        <p:spPr/>
        <p:txBody>
          <a:bodyPr/>
          <a:lstStyle/>
          <a:p>
            <a:fld id="{36DFFCA4-11B7-45F3-92B6-BAF4DF52884C}" type="datetimeFigureOut">
              <a:rPr lang="en-US" smtClean="0"/>
              <a:t>7/7/2024</a:t>
            </a:fld>
            <a:endParaRPr lang="en-US"/>
          </a:p>
        </p:txBody>
      </p:sp>
      <p:sp>
        <p:nvSpPr>
          <p:cNvPr id="4" name="מציין מיקום של כותרת תחתונה 3"/>
          <p:cNvSpPr>
            <a:spLocks noGrp="1"/>
          </p:cNvSpPr>
          <p:nvPr>
            <p:ph type="ftr" sz="quarter" idx="11"/>
          </p:nvPr>
        </p:nvSpPr>
        <p:spPr/>
        <p:txBody>
          <a:bodyPr/>
          <a:lstStyle/>
          <a:p>
            <a:endParaRPr lang="en-US"/>
          </a:p>
        </p:txBody>
      </p:sp>
      <p:sp>
        <p:nvSpPr>
          <p:cNvPr id="5" name="מציין מיקום של מספר שקופית 4"/>
          <p:cNvSpPr>
            <a:spLocks noGrp="1"/>
          </p:cNvSpPr>
          <p:nvPr>
            <p:ph type="sldNum" sz="quarter" idx="12"/>
          </p:nvPr>
        </p:nvSpPr>
        <p:spPr/>
        <p:txBody>
          <a:bodyPr/>
          <a:lstStyle/>
          <a:p>
            <a:fld id="{43CE6844-016B-4FEF-9982-5652309510BB}" type="slidenum">
              <a:rPr lang="en-US" smtClean="0"/>
              <a:t>‹#›</a:t>
            </a:fld>
            <a:endParaRPr lang="en-US"/>
          </a:p>
        </p:txBody>
      </p:sp>
      <p:sp>
        <p:nvSpPr>
          <p:cNvPr id="2" name="כותרת 1"/>
          <p:cNvSpPr>
            <a:spLocks noGrp="1"/>
          </p:cNvSpPr>
          <p:nvPr>
            <p:ph type="title"/>
          </p:nvPr>
        </p:nvSpPr>
        <p:spPr/>
        <p:txBody>
          <a:bodyPr/>
          <a:lstStyle/>
          <a:p>
            <a:r>
              <a:rPr kumimoji="0" lang="he-IL"/>
              <a:t>לחץ כדי לערוך סגנון כותרת של תבנית בסיס</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p:cNvSpPr>
            <a:spLocks noGrp="1"/>
          </p:cNvSpPr>
          <p:nvPr>
            <p:ph type="dt" sz="half" idx="10"/>
          </p:nvPr>
        </p:nvSpPr>
        <p:spPr/>
        <p:txBody>
          <a:bodyPr/>
          <a:lstStyle/>
          <a:p>
            <a:fld id="{36DFFCA4-11B7-45F3-92B6-BAF4DF52884C}" type="datetimeFigureOut">
              <a:rPr lang="en-US" smtClean="0"/>
              <a:t>7/7/2024</a:t>
            </a:fld>
            <a:endParaRPr lang="en-US"/>
          </a:p>
        </p:txBody>
      </p:sp>
      <p:sp>
        <p:nvSpPr>
          <p:cNvPr id="3" name="מציין מיקום של כותרת תחתונה 2"/>
          <p:cNvSpPr>
            <a:spLocks noGrp="1"/>
          </p:cNvSpPr>
          <p:nvPr>
            <p:ph type="ftr" sz="quarter" idx="11"/>
          </p:nvPr>
        </p:nvSpPr>
        <p:spPr/>
        <p:txBody>
          <a:bodyPr/>
          <a:lstStyle/>
          <a:p>
            <a:endParaRPr lang="en-US"/>
          </a:p>
        </p:txBody>
      </p:sp>
      <p:sp>
        <p:nvSpPr>
          <p:cNvPr id="4" name="מציין מיקום של מספר שקופית 3"/>
          <p:cNvSpPr>
            <a:spLocks noGrp="1"/>
          </p:cNvSpPr>
          <p:nvPr>
            <p:ph type="sldNum" sz="quarter" idx="12"/>
          </p:nvPr>
        </p:nvSpPr>
        <p:spPr/>
        <p:txBody>
          <a:bodyPr/>
          <a:lstStyle/>
          <a:p>
            <a:fld id="{43CE6844-016B-4FEF-9982-5652309510BB}"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תוכן עם כיתוב">
    <p:spTree>
      <p:nvGrpSpPr>
        <p:cNvPr id="1" name=""/>
        <p:cNvGrpSpPr/>
        <p:nvPr/>
      </p:nvGrpSpPr>
      <p:grpSpPr>
        <a:xfrm>
          <a:off x="0" y="0"/>
          <a:ext cx="0" cy="0"/>
          <a:chOff x="0" y="0"/>
          <a:chExt cx="0" cy="0"/>
        </a:xfrm>
      </p:grpSpPr>
      <p:sp>
        <p:nvSpPr>
          <p:cNvPr id="29" name="מציין מיקום תוכן 28"/>
          <p:cNvSpPr>
            <a:spLocks noGrp="1"/>
          </p:cNvSpPr>
          <p:nvPr>
            <p:ph sz="quarter" idx="1"/>
          </p:nvPr>
        </p:nvSpPr>
        <p:spPr>
          <a:xfrm>
            <a:off x="609600" y="457200"/>
            <a:ext cx="8331200" cy="5715000"/>
          </a:xfrm>
        </p:spPr>
        <p:txBody>
          <a:bodyPr/>
          <a:lstStyle/>
          <a:p>
            <a:pPr lvl="0" eaLnBrk="1" latinLnBrk="0" hangingPunct="1"/>
            <a:r>
              <a:rPr lang="he-IL"/>
              <a:t>לחץ כדי לערוך סגנונות טקסט של תבנית בסיס</a:t>
            </a:r>
          </a:p>
          <a:p>
            <a:pPr lvl="1" eaLnBrk="1" latinLnBrk="0" hangingPunct="1"/>
            <a:r>
              <a:rPr lang="he-IL"/>
              <a:t>רמה שנייה</a:t>
            </a:r>
          </a:p>
          <a:p>
            <a:pPr lvl="2" eaLnBrk="1" latinLnBrk="0" hangingPunct="1"/>
            <a:r>
              <a:rPr lang="he-IL"/>
              <a:t>רמה שלישית</a:t>
            </a:r>
          </a:p>
          <a:p>
            <a:pPr lvl="3" eaLnBrk="1" latinLnBrk="0" hangingPunct="1"/>
            <a:r>
              <a:rPr lang="he-IL"/>
              <a:t>רמה רביעית</a:t>
            </a:r>
          </a:p>
          <a:p>
            <a:pPr lvl="4" eaLnBrk="1" latinLnBrk="0" hangingPunct="1"/>
            <a:r>
              <a:rPr lang="he-IL"/>
              <a:t>רמה חמישית</a:t>
            </a:r>
            <a:endParaRPr kumimoji="0" lang="en-US"/>
          </a:p>
        </p:txBody>
      </p:sp>
      <p:sp>
        <p:nvSpPr>
          <p:cNvPr id="3" name="מציין מיקום טקסט 2"/>
          <p:cNvSpPr>
            <a:spLocks noGrp="1"/>
          </p:cNvSpPr>
          <p:nvPr>
            <p:ph type="body" idx="2"/>
          </p:nvPr>
        </p:nvSpPr>
        <p:spPr>
          <a:xfrm>
            <a:off x="9042400" y="1600200"/>
            <a:ext cx="2645664"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he-IL"/>
              <a:t>לחץ כדי לערוך סגנונות טקסט של תבנית בסיס</a:t>
            </a:r>
          </a:p>
        </p:txBody>
      </p:sp>
      <p:sp>
        <p:nvSpPr>
          <p:cNvPr id="31" name="כותרת 30"/>
          <p:cNvSpPr>
            <a:spLocks noGrp="1"/>
          </p:cNvSpPr>
          <p:nvPr>
            <p:ph type="title"/>
          </p:nvPr>
        </p:nvSpPr>
        <p:spPr>
          <a:xfrm>
            <a:off x="9042400" y="457200"/>
            <a:ext cx="26416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he-IL"/>
              <a:t>לחץ כדי לערוך סגנון כותרת של תבנית בסיס</a:t>
            </a:r>
            <a:endParaRPr kumimoji="0" lang="en-US"/>
          </a:p>
        </p:txBody>
      </p:sp>
      <p:sp>
        <p:nvSpPr>
          <p:cNvPr id="8" name="מציין מיקום של תאריך 7"/>
          <p:cNvSpPr>
            <a:spLocks noGrp="1"/>
          </p:cNvSpPr>
          <p:nvPr>
            <p:ph type="dt" sz="half" idx="14"/>
          </p:nvPr>
        </p:nvSpPr>
        <p:spPr/>
        <p:txBody>
          <a:bodyPr/>
          <a:lstStyle/>
          <a:p>
            <a:fld id="{36DFFCA4-11B7-45F3-92B6-BAF4DF52884C}" type="datetimeFigureOut">
              <a:rPr lang="en-US" smtClean="0"/>
              <a:t>7/7/2024</a:t>
            </a:fld>
            <a:endParaRPr lang="en-US"/>
          </a:p>
        </p:txBody>
      </p:sp>
      <p:sp>
        <p:nvSpPr>
          <p:cNvPr id="9" name="מציין מיקום של מספר שקופית 8"/>
          <p:cNvSpPr>
            <a:spLocks noGrp="1"/>
          </p:cNvSpPr>
          <p:nvPr>
            <p:ph type="sldNum" sz="quarter" idx="15"/>
          </p:nvPr>
        </p:nvSpPr>
        <p:spPr/>
        <p:txBody>
          <a:bodyPr/>
          <a:lstStyle/>
          <a:p>
            <a:fld id="{43CE6844-016B-4FEF-9982-5652309510BB}" type="slidenum">
              <a:rPr lang="en-US" smtClean="0"/>
              <a:t>‹#›</a:t>
            </a:fld>
            <a:endParaRPr lang="en-US"/>
          </a:p>
        </p:txBody>
      </p:sp>
      <p:sp>
        <p:nvSpPr>
          <p:cNvPr id="10" name="מציין מיקום של כותרת תחתונה 9"/>
          <p:cNvSpPr>
            <a:spLocks noGrp="1"/>
          </p:cNvSpPr>
          <p:nvPr>
            <p:ph type="ftr" sz="quarter" idx="16"/>
          </p:nvPr>
        </p:nvSpPr>
        <p:spPr/>
        <p:txBody>
          <a:bodyPr/>
          <a:lstStyle/>
          <a:p>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תמונה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8839200" y="457200"/>
            <a:ext cx="2743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he-IL"/>
              <a:t>לחץ כדי לערוך סגנון כותרת של תבנית בסיס</a:t>
            </a:r>
            <a:endParaRPr kumimoji="0" lang="en-US"/>
          </a:p>
        </p:txBody>
      </p:sp>
      <p:sp>
        <p:nvSpPr>
          <p:cNvPr id="3" name="מציין מיקום של תמונה 2"/>
          <p:cNvSpPr>
            <a:spLocks noGrp="1"/>
          </p:cNvSpPr>
          <p:nvPr>
            <p:ph type="pic" idx="1"/>
          </p:nvPr>
        </p:nvSpPr>
        <p:spPr>
          <a:xfrm>
            <a:off x="609600" y="457200"/>
            <a:ext cx="80264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he-IL"/>
              <a:t>לחץ על הסמל כדי להוסיף תמונה</a:t>
            </a:r>
            <a:endParaRPr kumimoji="0" lang="en-US"/>
          </a:p>
        </p:txBody>
      </p:sp>
      <p:sp>
        <p:nvSpPr>
          <p:cNvPr id="4" name="מציין מיקום טקסט 3"/>
          <p:cNvSpPr>
            <a:spLocks noGrp="1"/>
          </p:cNvSpPr>
          <p:nvPr>
            <p:ph type="body" sz="half" idx="2"/>
          </p:nvPr>
        </p:nvSpPr>
        <p:spPr>
          <a:xfrm>
            <a:off x="8839200" y="1600200"/>
            <a:ext cx="27432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he-IL"/>
              <a:t>לחץ כדי לערוך סגנונות טקסט של תבנית בסיס</a:t>
            </a:r>
          </a:p>
        </p:txBody>
      </p:sp>
      <p:sp>
        <p:nvSpPr>
          <p:cNvPr id="8" name="מציין מיקום של תאריך 7"/>
          <p:cNvSpPr>
            <a:spLocks noGrp="1"/>
          </p:cNvSpPr>
          <p:nvPr>
            <p:ph type="dt" sz="half" idx="10"/>
          </p:nvPr>
        </p:nvSpPr>
        <p:spPr/>
        <p:txBody>
          <a:bodyPr/>
          <a:lstStyle/>
          <a:p>
            <a:fld id="{36DFFCA4-11B7-45F3-92B6-BAF4DF52884C}" type="datetimeFigureOut">
              <a:rPr lang="en-US" smtClean="0"/>
              <a:t>7/7/2024</a:t>
            </a:fld>
            <a:endParaRPr lang="en-US"/>
          </a:p>
        </p:txBody>
      </p:sp>
      <p:sp>
        <p:nvSpPr>
          <p:cNvPr id="9" name="מציין מיקום של מספר שקופית 8"/>
          <p:cNvSpPr>
            <a:spLocks noGrp="1"/>
          </p:cNvSpPr>
          <p:nvPr>
            <p:ph type="sldNum" sz="quarter" idx="11"/>
          </p:nvPr>
        </p:nvSpPr>
        <p:spPr/>
        <p:txBody>
          <a:bodyPr/>
          <a:lstStyle/>
          <a:p>
            <a:fld id="{43CE6844-016B-4FEF-9982-5652309510BB}" type="slidenum">
              <a:rPr lang="en-US" smtClean="0"/>
              <a:t>‹#›</a:t>
            </a:fld>
            <a:endParaRPr lang="en-US"/>
          </a:p>
        </p:txBody>
      </p:sp>
      <p:sp>
        <p:nvSpPr>
          <p:cNvPr id="10" name="מציין מיקום של כותרת תחתונה 9"/>
          <p:cNvSpPr>
            <a:spLocks noGrp="1"/>
          </p:cNvSpPr>
          <p:nvPr>
            <p:ph type="ftr" sz="quarter" idx="12"/>
          </p:nvPr>
        </p:nvSpPr>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kumimoji="0" lang="he-IL"/>
              <a:t>לחץ כדי לערוך סגנון כותרת של תבנית בסיס</a:t>
            </a:r>
            <a:endParaRPr kumimoji="0" lang="en-US"/>
          </a:p>
        </p:txBody>
      </p:sp>
      <p:sp>
        <p:nvSpPr>
          <p:cNvPr id="3" name="מציין מיקום של טקסט אנכי 2"/>
          <p:cNvSpPr>
            <a:spLocks noGrp="1"/>
          </p:cNvSpPr>
          <p:nvPr>
            <p:ph type="body" orient="vert" idx="1"/>
          </p:nvPr>
        </p:nvSpPr>
        <p:spPr/>
        <p:txBody>
          <a:bodyPr vert="eaVert"/>
          <a:lstStyle/>
          <a:p>
            <a:pPr lvl="0" eaLnBrk="1" latinLnBrk="0" hangingPunct="1"/>
            <a:r>
              <a:rPr lang="he-IL"/>
              <a:t>לחץ כדי לערוך סגנונות טקסט של תבנית בסיס</a:t>
            </a:r>
          </a:p>
          <a:p>
            <a:pPr lvl="1" eaLnBrk="1" latinLnBrk="0" hangingPunct="1"/>
            <a:r>
              <a:rPr lang="he-IL"/>
              <a:t>רמה שנייה</a:t>
            </a:r>
          </a:p>
          <a:p>
            <a:pPr lvl="2" eaLnBrk="1" latinLnBrk="0" hangingPunct="1"/>
            <a:r>
              <a:rPr lang="he-IL"/>
              <a:t>רמה שלישית</a:t>
            </a:r>
          </a:p>
          <a:p>
            <a:pPr lvl="3" eaLnBrk="1" latinLnBrk="0" hangingPunct="1"/>
            <a:r>
              <a:rPr lang="he-IL"/>
              <a:t>רמה רביעית</a:t>
            </a:r>
          </a:p>
          <a:p>
            <a:pPr lvl="4" eaLnBrk="1" latinLnBrk="0" hangingPunct="1"/>
            <a:r>
              <a:rPr lang="he-IL"/>
              <a:t>רמה חמישית</a:t>
            </a:r>
            <a:endParaRPr kumimoji="0" lang="en-US"/>
          </a:p>
        </p:txBody>
      </p:sp>
      <p:sp>
        <p:nvSpPr>
          <p:cNvPr id="4" name="מציין מיקום של תאריך 3"/>
          <p:cNvSpPr>
            <a:spLocks noGrp="1"/>
          </p:cNvSpPr>
          <p:nvPr>
            <p:ph type="dt" sz="half" idx="10"/>
          </p:nvPr>
        </p:nvSpPr>
        <p:spPr/>
        <p:txBody>
          <a:bodyPr/>
          <a:lstStyle/>
          <a:p>
            <a:fld id="{36DFFCA4-11B7-45F3-92B6-BAF4DF52884C}" type="datetimeFigureOut">
              <a:rPr lang="en-US" smtClean="0"/>
              <a:t>7/7/2024</a:t>
            </a:fld>
            <a:endParaRPr lang="en-US"/>
          </a:p>
        </p:txBody>
      </p:sp>
      <p:sp>
        <p:nvSpPr>
          <p:cNvPr id="5" name="מציין מיקום של כותרת תחתונה 4"/>
          <p:cNvSpPr>
            <a:spLocks noGrp="1"/>
          </p:cNvSpPr>
          <p:nvPr>
            <p:ph type="ftr" sz="quarter" idx="11"/>
          </p:nvPr>
        </p:nvSpPr>
        <p:spPr/>
        <p:txBody>
          <a:bodyPr/>
          <a:lstStyle/>
          <a:p>
            <a:endParaRPr lang="en-US"/>
          </a:p>
        </p:txBody>
      </p:sp>
      <p:sp>
        <p:nvSpPr>
          <p:cNvPr id="6" name="מציין מיקום של מספר שקופית 5"/>
          <p:cNvSpPr>
            <a:spLocks noGrp="1"/>
          </p:cNvSpPr>
          <p:nvPr>
            <p:ph type="sldNum" sz="quarter" idx="12"/>
          </p:nvPr>
        </p:nvSpPr>
        <p:spPr/>
        <p:txBody>
          <a:bodyPr/>
          <a:lstStyle/>
          <a:p>
            <a:fld id="{43CE6844-016B-4FEF-9982-5652309510BB}"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a:off x="8839200" y="274639"/>
            <a:ext cx="2743200" cy="5851525"/>
          </a:xfrm>
        </p:spPr>
        <p:txBody>
          <a:bodyPr vert="eaVert"/>
          <a:lstStyle/>
          <a:p>
            <a:r>
              <a:rPr kumimoji="0" lang="he-IL"/>
              <a:t>לחץ כדי לערוך סגנון כותרת של תבנית בסיס</a:t>
            </a:r>
            <a:endParaRPr kumimoji="0" lang="en-US"/>
          </a:p>
        </p:txBody>
      </p:sp>
      <p:sp>
        <p:nvSpPr>
          <p:cNvPr id="3" name="מציין מיקום של טקסט אנכי 2"/>
          <p:cNvSpPr>
            <a:spLocks noGrp="1"/>
          </p:cNvSpPr>
          <p:nvPr>
            <p:ph type="body" orient="vert" idx="1"/>
          </p:nvPr>
        </p:nvSpPr>
        <p:spPr>
          <a:xfrm>
            <a:off x="609600" y="274639"/>
            <a:ext cx="8026400" cy="5851525"/>
          </a:xfrm>
        </p:spPr>
        <p:txBody>
          <a:bodyPr vert="eaVert"/>
          <a:lstStyle/>
          <a:p>
            <a:pPr lvl="0" eaLnBrk="1" latinLnBrk="0" hangingPunct="1"/>
            <a:r>
              <a:rPr lang="he-IL"/>
              <a:t>לחץ כדי לערוך סגנונות טקסט של תבנית בסיס</a:t>
            </a:r>
          </a:p>
          <a:p>
            <a:pPr lvl="1" eaLnBrk="1" latinLnBrk="0" hangingPunct="1"/>
            <a:r>
              <a:rPr lang="he-IL"/>
              <a:t>רמה שנייה</a:t>
            </a:r>
          </a:p>
          <a:p>
            <a:pPr lvl="2" eaLnBrk="1" latinLnBrk="0" hangingPunct="1"/>
            <a:r>
              <a:rPr lang="he-IL"/>
              <a:t>רמה שלישית</a:t>
            </a:r>
          </a:p>
          <a:p>
            <a:pPr lvl="3" eaLnBrk="1" latinLnBrk="0" hangingPunct="1"/>
            <a:r>
              <a:rPr lang="he-IL"/>
              <a:t>רמה רביעית</a:t>
            </a:r>
          </a:p>
          <a:p>
            <a:pPr lvl="4" eaLnBrk="1" latinLnBrk="0" hangingPunct="1"/>
            <a:r>
              <a:rPr lang="he-IL"/>
              <a:t>רמה חמישית</a:t>
            </a:r>
            <a:endParaRPr kumimoji="0" lang="en-US"/>
          </a:p>
        </p:txBody>
      </p:sp>
      <p:sp>
        <p:nvSpPr>
          <p:cNvPr id="4" name="מציין מיקום של תאריך 3"/>
          <p:cNvSpPr>
            <a:spLocks noGrp="1"/>
          </p:cNvSpPr>
          <p:nvPr>
            <p:ph type="dt" sz="half" idx="10"/>
          </p:nvPr>
        </p:nvSpPr>
        <p:spPr/>
        <p:txBody>
          <a:bodyPr/>
          <a:lstStyle/>
          <a:p>
            <a:fld id="{36DFFCA4-11B7-45F3-92B6-BAF4DF52884C}" type="datetimeFigureOut">
              <a:rPr lang="en-US" smtClean="0"/>
              <a:t>7/7/2024</a:t>
            </a:fld>
            <a:endParaRPr lang="en-US"/>
          </a:p>
        </p:txBody>
      </p:sp>
      <p:sp>
        <p:nvSpPr>
          <p:cNvPr id="5" name="מציין מיקום של כותרת תחתונה 4"/>
          <p:cNvSpPr>
            <a:spLocks noGrp="1"/>
          </p:cNvSpPr>
          <p:nvPr>
            <p:ph type="ftr" sz="quarter" idx="11"/>
          </p:nvPr>
        </p:nvSpPr>
        <p:spPr/>
        <p:txBody>
          <a:bodyPr/>
          <a:lstStyle/>
          <a:p>
            <a:endParaRPr lang="en-US"/>
          </a:p>
        </p:txBody>
      </p:sp>
      <p:sp>
        <p:nvSpPr>
          <p:cNvPr id="6" name="מציין מיקום של מספר שקופית 5"/>
          <p:cNvSpPr>
            <a:spLocks noGrp="1"/>
          </p:cNvSpPr>
          <p:nvPr>
            <p:ph type="sldNum" sz="quarter" idx="12"/>
          </p:nvPr>
        </p:nvSpPr>
        <p:spPr/>
        <p:txBody>
          <a:bodyPr/>
          <a:lstStyle/>
          <a:p>
            <a:fld id="{43CE6844-016B-4FEF-9982-5652309510BB}"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מציין מיקום טקסט 8"/>
          <p:cNvSpPr>
            <a:spLocks noGrp="1"/>
          </p:cNvSpPr>
          <p:nvPr>
            <p:ph type="body" idx="1"/>
          </p:nvPr>
        </p:nvSpPr>
        <p:spPr>
          <a:xfrm>
            <a:off x="609600" y="1447800"/>
            <a:ext cx="10972800" cy="4678363"/>
          </a:xfrm>
          <a:prstGeom prst="rect">
            <a:avLst/>
          </a:prstGeom>
        </p:spPr>
        <p:txBody>
          <a:bodyPr vert="horz">
            <a:normAutofit/>
          </a:bodyPr>
          <a:lstStyle/>
          <a:p>
            <a:pPr lvl="0" eaLnBrk="1" latinLnBrk="0" hangingPunct="1"/>
            <a:r>
              <a:rPr kumimoji="0" lang="he-IL"/>
              <a:t>לחץ כדי לערוך סגנונות טקסט של תבנית בסיס</a:t>
            </a:r>
          </a:p>
          <a:p>
            <a:pPr lvl="1" eaLnBrk="1" latinLnBrk="0" hangingPunct="1"/>
            <a:r>
              <a:rPr kumimoji="0" lang="he-IL"/>
              <a:t>רמה שנייה</a:t>
            </a:r>
          </a:p>
          <a:p>
            <a:pPr lvl="2" eaLnBrk="1" latinLnBrk="0" hangingPunct="1"/>
            <a:r>
              <a:rPr kumimoji="0" lang="he-IL"/>
              <a:t>רמה שלישית</a:t>
            </a:r>
          </a:p>
          <a:p>
            <a:pPr lvl="3" eaLnBrk="1" latinLnBrk="0" hangingPunct="1"/>
            <a:r>
              <a:rPr kumimoji="0" lang="he-IL"/>
              <a:t>רמה רביעית</a:t>
            </a:r>
          </a:p>
          <a:p>
            <a:pPr lvl="4" eaLnBrk="1" latinLnBrk="0" hangingPunct="1"/>
            <a:r>
              <a:rPr kumimoji="0" lang="he-IL"/>
              <a:t>רמה חמישית</a:t>
            </a:r>
            <a:endParaRPr kumimoji="0" lang="en-US"/>
          </a:p>
        </p:txBody>
      </p:sp>
      <p:sp>
        <p:nvSpPr>
          <p:cNvPr id="24" name="מציין מיקום של תאריך 23"/>
          <p:cNvSpPr>
            <a:spLocks noGrp="1"/>
          </p:cNvSpPr>
          <p:nvPr>
            <p:ph type="dt" sz="half" idx="2"/>
          </p:nvPr>
        </p:nvSpPr>
        <p:spPr>
          <a:xfrm>
            <a:off x="7721600" y="6203667"/>
            <a:ext cx="3454400" cy="384048"/>
          </a:xfrm>
          <a:prstGeom prst="rect">
            <a:avLst/>
          </a:prstGeom>
        </p:spPr>
        <p:txBody>
          <a:bodyPr vert="horz" anchor="ctr" anchorCtr="0"/>
          <a:lstStyle>
            <a:lvl1pPr algn="l" eaLnBrk="1" latinLnBrk="0" hangingPunct="1">
              <a:defRPr kumimoji="0" sz="1200">
                <a:solidFill>
                  <a:schemeClr val="tx2"/>
                </a:solidFill>
              </a:defRPr>
            </a:lvl1pPr>
          </a:lstStyle>
          <a:p>
            <a:fld id="{36DFFCA4-11B7-45F3-92B6-BAF4DF52884C}" type="datetimeFigureOut">
              <a:rPr lang="en-US" smtClean="0"/>
              <a:t>7/7/2024</a:t>
            </a:fld>
            <a:endParaRPr lang="en-US"/>
          </a:p>
        </p:txBody>
      </p:sp>
      <p:sp>
        <p:nvSpPr>
          <p:cNvPr id="10" name="מציין מיקום של כותרת תחתונה 9"/>
          <p:cNvSpPr>
            <a:spLocks noGrp="1"/>
          </p:cNvSpPr>
          <p:nvPr>
            <p:ph type="ftr" sz="quarter" idx="3"/>
          </p:nvPr>
        </p:nvSpPr>
        <p:spPr>
          <a:xfrm>
            <a:off x="2844800" y="6203667"/>
            <a:ext cx="4775200" cy="384048"/>
          </a:xfrm>
          <a:prstGeom prst="rect">
            <a:avLst/>
          </a:prstGeom>
        </p:spPr>
        <p:txBody>
          <a:bodyPr vert="horz" anchor="ctr" anchorCtr="0"/>
          <a:lstStyle>
            <a:lvl1pPr algn="r" eaLnBrk="1" latinLnBrk="0" hangingPunct="1">
              <a:defRPr kumimoji="0" sz="1200">
                <a:solidFill>
                  <a:schemeClr val="tx2"/>
                </a:solidFill>
              </a:defRPr>
            </a:lvl1pPr>
          </a:lstStyle>
          <a:p>
            <a:endParaRPr lang="en-US"/>
          </a:p>
        </p:txBody>
      </p:sp>
      <p:sp>
        <p:nvSpPr>
          <p:cNvPr id="22" name="מציין מיקום של מספר שקופית 21"/>
          <p:cNvSpPr>
            <a:spLocks noGrp="1"/>
          </p:cNvSpPr>
          <p:nvPr>
            <p:ph type="sldNum" sz="quarter" idx="4"/>
          </p:nvPr>
        </p:nvSpPr>
        <p:spPr>
          <a:xfrm>
            <a:off x="11214100" y="6181531"/>
            <a:ext cx="8128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43CE6844-016B-4FEF-9982-5652309510BB}" type="slidenum">
              <a:rPr lang="en-US" smtClean="0"/>
              <a:t>‹#›</a:t>
            </a:fld>
            <a:endParaRPr lang="en-US"/>
          </a:p>
        </p:txBody>
      </p:sp>
      <p:sp>
        <p:nvSpPr>
          <p:cNvPr id="5" name="מציין מיקום של כותרת 4"/>
          <p:cNvSpPr>
            <a:spLocks noGrp="1"/>
          </p:cNvSpPr>
          <p:nvPr>
            <p:ph type="title"/>
          </p:nvPr>
        </p:nvSpPr>
        <p:spPr>
          <a:xfrm>
            <a:off x="609600" y="152400"/>
            <a:ext cx="10972800" cy="1219200"/>
          </a:xfrm>
          <a:prstGeom prst="rect">
            <a:avLst/>
          </a:prstGeom>
          <a:ln w="6350" cap="rnd">
            <a:noFill/>
          </a:ln>
        </p:spPr>
        <p:txBody>
          <a:bodyPr vert="horz" anchor="b" anchorCtr="0">
            <a:normAutofit/>
          </a:bodyPr>
          <a:lstStyle/>
          <a:p>
            <a:r>
              <a:rPr kumimoji="0" lang="he-IL"/>
              <a:t>לחץ כדי לערוך סגנון כותרת של תבנית בסיס</a:t>
            </a:r>
            <a:endParaRPr kumimoji="0" lang="en-US"/>
          </a:p>
        </p:txBody>
      </p:sp>
    </p:spTree>
  </p:cSld>
  <p:clrMap bg1="dk1" tx1="lt1" bg2="dk2" tx2="lt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1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לבן 2"/>
          <p:cNvSpPr/>
          <p:nvPr/>
        </p:nvSpPr>
        <p:spPr>
          <a:xfrm>
            <a:off x="0" y="0"/>
            <a:ext cx="12373234" cy="68580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2" name="Title 1"/>
          <p:cNvSpPr>
            <a:spLocks noGrp="1"/>
          </p:cNvSpPr>
          <p:nvPr>
            <p:ph type="ctrTitle"/>
          </p:nvPr>
        </p:nvSpPr>
        <p:spPr>
          <a:xfrm>
            <a:off x="2388972" y="4588625"/>
            <a:ext cx="6835302" cy="1606231"/>
          </a:xfrm>
        </p:spPr>
        <p:txBody>
          <a:bodyPr>
            <a:noAutofit/>
          </a:bodyPr>
          <a:lstStyle/>
          <a:p>
            <a:pPr rtl="1">
              <a:lnSpc>
                <a:spcPct val="150000"/>
              </a:lnSpc>
            </a:pPr>
            <a:br>
              <a:rPr lang="he-IL" sz="4200" dirty="0">
                <a:solidFill>
                  <a:schemeClr val="bg1"/>
                </a:solidFill>
                <a:latin typeface="Times New Roman" panose="02020603050405020304" pitchFamily="18" charset="0"/>
                <a:cs typeface="Times New Roman" panose="02020603050405020304" pitchFamily="18" charset="0"/>
              </a:rPr>
            </a:br>
            <a:br>
              <a:rPr lang="he-IL" sz="4200" dirty="0">
                <a:solidFill>
                  <a:schemeClr val="bg1"/>
                </a:solidFill>
                <a:latin typeface="Times New Roman" panose="02020603050405020304" pitchFamily="18" charset="0"/>
                <a:cs typeface="Times New Roman" panose="02020603050405020304" pitchFamily="18" charset="0"/>
              </a:rPr>
            </a:br>
            <a:br>
              <a:rPr lang="he-IL" sz="4200" dirty="0">
                <a:solidFill>
                  <a:schemeClr val="bg1"/>
                </a:solidFill>
                <a:latin typeface="Times New Roman" panose="02020603050405020304" pitchFamily="18" charset="0"/>
                <a:cs typeface="Times New Roman" panose="02020603050405020304" pitchFamily="18" charset="0"/>
              </a:rPr>
            </a:br>
            <a:br>
              <a:rPr lang="he-IL" sz="4200" dirty="0">
                <a:solidFill>
                  <a:schemeClr val="bg1"/>
                </a:solidFill>
                <a:latin typeface="Times New Roman" panose="02020603050405020304" pitchFamily="18" charset="0"/>
                <a:cs typeface="Times New Roman" panose="02020603050405020304" pitchFamily="18" charset="0"/>
              </a:rPr>
            </a:br>
            <a:br>
              <a:rPr lang="he-IL" sz="4200" dirty="0">
                <a:solidFill>
                  <a:schemeClr val="bg1"/>
                </a:solidFill>
                <a:latin typeface="Times New Roman" panose="02020603050405020304" pitchFamily="18" charset="0"/>
                <a:cs typeface="Times New Roman" panose="02020603050405020304" pitchFamily="18" charset="0"/>
              </a:rPr>
            </a:br>
            <a:br>
              <a:rPr lang="he-IL" sz="4200" dirty="0">
                <a:solidFill>
                  <a:schemeClr val="bg1"/>
                </a:solidFill>
                <a:latin typeface="Times New Roman" panose="02020603050405020304" pitchFamily="18" charset="0"/>
              </a:rPr>
            </a:br>
            <a:r>
              <a:rPr lang="he-IL" sz="4000" dirty="0">
                <a:solidFill>
                  <a:schemeClr val="bg1"/>
                </a:solidFill>
                <a:latin typeface="Times New Roman" panose="02020603050405020304" pitchFamily="18" charset="0"/>
              </a:rPr>
              <a:t>שאול אריה (לייב) </a:t>
            </a:r>
            <a:r>
              <a:rPr lang="he-IL" sz="4000" dirty="0" err="1">
                <a:solidFill>
                  <a:schemeClr val="bg1"/>
                </a:solidFill>
                <a:latin typeface="Times New Roman" panose="02020603050405020304" pitchFamily="18" charset="0"/>
              </a:rPr>
              <a:t>וירצברגר</a:t>
            </a:r>
            <a:r>
              <a:rPr lang="he-IL" sz="4000" dirty="0">
                <a:solidFill>
                  <a:schemeClr val="bg1"/>
                </a:solidFill>
                <a:latin typeface="Times New Roman" panose="02020603050405020304" pitchFamily="18" charset="0"/>
              </a:rPr>
              <a:t> ז"ל </a:t>
            </a:r>
            <a:br>
              <a:rPr lang="he-IL" sz="4000" dirty="0">
                <a:solidFill>
                  <a:schemeClr val="bg1"/>
                </a:solidFill>
                <a:latin typeface="Times New Roman" panose="02020603050405020304" pitchFamily="18" charset="0"/>
                <a:cs typeface="Times New Roman" panose="02020603050405020304" pitchFamily="18" charset="0"/>
              </a:rPr>
            </a:br>
            <a:br>
              <a:rPr lang="he-IL" sz="4000" dirty="0">
                <a:solidFill>
                  <a:schemeClr val="bg1"/>
                </a:solidFill>
                <a:latin typeface="Times New Roman" panose="02020603050405020304" pitchFamily="18" charset="0"/>
                <a:cs typeface="Times New Roman" panose="02020603050405020304" pitchFamily="18" charset="0"/>
              </a:rPr>
            </a:br>
            <a:br>
              <a:rPr lang="he-IL" sz="4200" dirty="0">
                <a:solidFill>
                  <a:schemeClr val="bg1"/>
                </a:solidFill>
                <a:latin typeface="Times New Roman" panose="02020603050405020304" pitchFamily="18" charset="0"/>
                <a:cs typeface="Times New Roman" panose="02020603050405020304" pitchFamily="18" charset="0"/>
              </a:rPr>
            </a:br>
            <a:br>
              <a:rPr lang="he-IL" sz="4200" dirty="0">
                <a:solidFill>
                  <a:schemeClr val="bg1"/>
                </a:solidFill>
                <a:latin typeface="Times New Roman" panose="02020603050405020304" pitchFamily="18" charset="0"/>
                <a:cs typeface="Times New Roman" panose="02020603050405020304" pitchFamily="18" charset="0"/>
              </a:rPr>
            </a:br>
            <a:r>
              <a:rPr lang="he-IL" sz="2000" b="1" dirty="0">
                <a:solidFill>
                  <a:schemeClr val="bg1"/>
                </a:solidFill>
                <a:latin typeface="Times New Roman" panose="02020603050405020304" pitchFamily="18" charset="0"/>
                <a:cs typeface="Times New Roman" panose="02020603050405020304" pitchFamily="18" charset="0"/>
              </a:rPr>
              <a:t>(ג' בסיון תש"ח) 10.6.1948 – (י' באלול תר"פ) 20.8.1920</a:t>
            </a:r>
            <a:br>
              <a:rPr lang="he-IL" sz="2000" dirty="0">
                <a:solidFill>
                  <a:schemeClr val="bg1"/>
                </a:solidFill>
                <a:latin typeface="Times New Roman" panose="02020603050405020304" pitchFamily="18" charset="0"/>
                <a:cs typeface="Times New Roman" panose="02020603050405020304" pitchFamily="18" charset="0"/>
              </a:rPr>
            </a:br>
            <a:r>
              <a:rPr lang="he-IL" sz="2000" dirty="0">
                <a:solidFill>
                  <a:schemeClr val="bg1"/>
                </a:solidFill>
                <a:latin typeface="Times New Roman" panose="02020603050405020304" pitchFamily="18" charset="0"/>
                <a:cs typeface="Times New Roman" panose="02020603050405020304" pitchFamily="18" charset="0"/>
              </a:rPr>
              <a:t>בן 28 בנופלו</a:t>
            </a:r>
            <a:br>
              <a:rPr lang="he-IL" sz="2800" b="1" dirty="0">
                <a:solidFill>
                  <a:schemeClr val="bg1"/>
                </a:solidFill>
                <a:latin typeface="Times New Roman" panose="02020603050405020304" pitchFamily="18" charset="0"/>
                <a:cs typeface="Times New Roman" panose="02020603050405020304" pitchFamily="18" charset="0"/>
              </a:rPr>
            </a:br>
            <a:r>
              <a:rPr lang="he-IL" sz="2000" dirty="0">
                <a:solidFill>
                  <a:schemeClr val="bg1"/>
                </a:solidFill>
                <a:latin typeface="Times New Roman" panose="02020603050405020304" pitchFamily="18" charset="0"/>
                <a:cs typeface="Times New Roman" panose="02020603050405020304" pitchFamily="18" charset="0"/>
              </a:rPr>
              <a:t>מקום מנוחתו</a:t>
            </a:r>
            <a:br>
              <a:rPr lang="he-IL" sz="2000" dirty="0">
                <a:solidFill>
                  <a:schemeClr val="bg1"/>
                </a:solidFill>
                <a:latin typeface="Times New Roman" panose="02020603050405020304" pitchFamily="18" charset="0"/>
                <a:cs typeface="Times New Roman" panose="02020603050405020304" pitchFamily="18" charset="0"/>
              </a:rPr>
            </a:br>
            <a:r>
              <a:rPr lang="he-IL" sz="2000" dirty="0">
                <a:solidFill>
                  <a:schemeClr val="bg1"/>
                </a:solidFill>
                <a:latin typeface="Times New Roman" panose="02020603050405020304" pitchFamily="18" charset="0"/>
                <a:cs typeface="Times New Roman" panose="02020603050405020304" pitchFamily="18" charset="0"/>
              </a:rPr>
              <a:t>בית העלמין בחיפה</a:t>
            </a:r>
            <a:endParaRPr lang="en-US" sz="2000" dirty="0">
              <a:solidFill>
                <a:schemeClr val="bg1"/>
              </a:solidFill>
              <a:latin typeface="Times New Roman" panose="02020603050405020304" pitchFamily="18" charset="0"/>
              <a:cs typeface="Times New Roman" panose="02020603050405020304" pitchFamily="18" charset="0"/>
            </a:endParaRPr>
          </a:p>
        </p:txBody>
      </p:sp>
      <p:pic>
        <p:nvPicPr>
          <p:cNvPr id="1026" name="Picture 2" descr="×©××× ××¨×¦××¨××¨ ×&quo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14306" y="1812324"/>
            <a:ext cx="2472620" cy="24933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00222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r" rtl="1"/>
            <a:r>
              <a:rPr lang="he-IL" sz="3200" dirty="0"/>
              <a:t>שאול נולד ב- 20.8.1920, בבורשה. ישוב חסידי בחלק הצפוני של מחוז מרמרוש בטרנסילבניה.</a:t>
            </a:r>
          </a:p>
          <a:p>
            <a:pPr algn="r" rtl="1"/>
            <a:endParaRPr lang="he-IL" sz="3200" dirty="0"/>
          </a:p>
          <a:p>
            <a:pPr algn="r" rtl="1"/>
            <a:endParaRPr lang="he-IL" sz="3200" dirty="0"/>
          </a:p>
          <a:p>
            <a:pPr algn="r" rtl="1"/>
            <a:endParaRPr lang="he-IL" sz="3200" dirty="0"/>
          </a:p>
          <a:p>
            <a:pPr marL="0" indent="0" algn="r" rtl="1">
              <a:buNone/>
            </a:pPr>
            <a:endParaRPr lang="he-IL" sz="3200" dirty="0"/>
          </a:p>
          <a:p>
            <a:pPr marL="0" indent="0" algn="r" rtl="1">
              <a:buNone/>
            </a:pPr>
            <a:r>
              <a:rPr lang="he-IL" sz="3200" dirty="0"/>
              <a:t>                                                    </a:t>
            </a:r>
          </a:p>
          <a:p>
            <a:pPr marL="0" indent="0" algn="r" rtl="1">
              <a:buNone/>
            </a:pPr>
            <a:r>
              <a:rPr lang="he-IL" sz="3200" dirty="0"/>
              <a:t>                                                       (סמל העיר בורשה) </a:t>
            </a:r>
          </a:p>
          <a:p>
            <a:pPr algn="r" rtl="1"/>
            <a:endParaRPr lang="he-IL" sz="3200" dirty="0"/>
          </a:p>
          <a:p>
            <a:pPr algn="r" rtl="1"/>
            <a:endParaRPr lang="en-US" sz="3200" dirty="0"/>
          </a:p>
        </p:txBody>
      </p:sp>
      <p:sp>
        <p:nvSpPr>
          <p:cNvPr id="2" name="Title 1"/>
          <p:cNvSpPr>
            <a:spLocks noGrp="1"/>
          </p:cNvSpPr>
          <p:nvPr>
            <p:ph type="title"/>
          </p:nvPr>
        </p:nvSpPr>
        <p:spPr>
          <a:xfrm>
            <a:off x="4654379" y="133350"/>
            <a:ext cx="4753233" cy="1219200"/>
          </a:xfrm>
        </p:spPr>
        <p:txBody>
          <a:bodyPr>
            <a:normAutofit/>
          </a:bodyPr>
          <a:lstStyle/>
          <a:p>
            <a:pPr algn="ctr" rtl="1"/>
            <a:r>
              <a:rPr lang="he-IL" sz="5400" b="1" dirty="0">
                <a:solidFill>
                  <a:schemeClr val="bg2">
                    <a:lumMod val="75000"/>
                  </a:schemeClr>
                </a:solidFill>
              </a:rPr>
              <a:t>מקום הולדתו</a:t>
            </a:r>
            <a:endParaRPr lang="en-US" sz="5400" b="1" dirty="0">
              <a:solidFill>
                <a:schemeClr val="bg2">
                  <a:lumMod val="75000"/>
                </a:schemeClr>
              </a:solidFill>
            </a:endParaRPr>
          </a:p>
        </p:txBody>
      </p:sp>
      <p:pic>
        <p:nvPicPr>
          <p:cNvPr id="3074" name="Picture 2" descr="Stema Borsa.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2775" y="2228850"/>
            <a:ext cx="2795953" cy="4038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47734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r" rtl="1"/>
            <a:r>
              <a:rPr lang="he-IL" sz="3200" dirty="0"/>
              <a:t>טרנסילבניה היא אזור היסטורי המשתרע לאורך חלקה המערבי והמרכזי של רומניה. </a:t>
            </a:r>
          </a:p>
          <a:p>
            <a:pPr algn="r" rtl="1"/>
            <a:endParaRPr lang="he-IL" dirty="0"/>
          </a:p>
          <a:p>
            <a:pPr algn="r" rtl="1"/>
            <a:r>
              <a:rPr lang="he-IL" sz="3200" dirty="0"/>
              <a:t>בטרסילבניה ישנם מספר חבלי ארץ (מחוזות), בניהם מרמורש, מחוז מולדתו של שאול. מחוז מרמורש הוא מחוז בצפון מערב רומניה ובירתו היא באיה מארה.</a:t>
            </a:r>
          </a:p>
          <a:p>
            <a:pPr algn="r" rtl="1"/>
            <a:endParaRPr lang="he-IL" dirty="0"/>
          </a:p>
          <a:p>
            <a:pPr algn="r" rtl="1"/>
            <a:endParaRPr lang="en-US" dirty="0"/>
          </a:p>
        </p:txBody>
      </p:sp>
      <p:sp>
        <p:nvSpPr>
          <p:cNvPr id="2" name="Title 1"/>
          <p:cNvSpPr>
            <a:spLocks noGrp="1"/>
          </p:cNvSpPr>
          <p:nvPr>
            <p:ph type="title"/>
          </p:nvPr>
        </p:nvSpPr>
        <p:spPr>
          <a:xfrm>
            <a:off x="3962400" y="86498"/>
            <a:ext cx="6170140" cy="1219200"/>
          </a:xfrm>
        </p:spPr>
        <p:txBody>
          <a:bodyPr>
            <a:normAutofit/>
          </a:bodyPr>
          <a:lstStyle/>
          <a:p>
            <a:pPr algn="ctr" rtl="1"/>
            <a:r>
              <a:rPr lang="he-IL" sz="5400" b="1" dirty="0">
                <a:solidFill>
                  <a:schemeClr val="bg2">
                    <a:lumMod val="75000"/>
                  </a:schemeClr>
                </a:solidFill>
              </a:rPr>
              <a:t>טרנסילבניה</a:t>
            </a:r>
            <a:endParaRPr lang="en-US" sz="5400" b="1" dirty="0">
              <a:solidFill>
                <a:schemeClr val="bg2">
                  <a:lumMod val="75000"/>
                </a:schemeClr>
              </a:solidFill>
            </a:endParaRPr>
          </a:p>
        </p:txBody>
      </p:sp>
    </p:spTree>
    <p:extLst>
      <p:ext uri="{BB962C8B-B14F-4D97-AF65-F5344CB8AC3E}">
        <p14:creationId xmlns:p14="http://schemas.microsoft.com/office/powerpoint/2010/main" val="29668105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r" rtl="1"/>
            <a:r>
              <a:rPr lang="he-IL" sz="3200" dirty="0"/>
              <a:t>חבל מורמורש ידוע בנופו הכפרי וביישובים הפזורים על שתי גדות נהר הטיסה.</a:t>
            </a:r>
          </a:p>
          <a:p>
            <a:pPr algn="r" rtl="1"/>
            <a:endParaRPr lang="he-IL" dirty="0"/>
          </a:p>
          <a:p>
            <a:pPr algn="r" rtl="1"/>
            <a:r>
              <a:rPr lang="he-IL" sz="3200" dirty="0"/>
              <a:t> כ-43% משטח המחוז מכוסה ברכס הרי רודנה. הפסגה הגבוהה ביותר מבניהם מגיע לגובה של 2,303 מטרים. </a:t>
            </a:r>
          </a:p>
          <a:p>
            <a:pPr algn="r" rtl="1"/>
            <a:endParaRPr lang="he-IL" dirty="0"/>
          </a:p>
          <a:p>
            <a:pPr algn="r" rtl="1"/>
            <a:endParaRPr lang="en-US" dirty="0"/>
          </a:p>
        </p:txBody>
      </p:sp>
      <p:sp>
        <p:nvSpPr>
          <p:cNvPr id="2" name="Title 1"/>
          <p:cNvSpPr>
            <a:spLocks noGrp="1"/>
          </p:cNvSpPr>
          <p:nvPr>
            <p:ph type="title"/>
          </p:nvPr>
        </p:nvSpPr>
        <p:spPr/>
        <p:txBody>
          <a:bodyPr>
            <a:normAutofit/>
          </a:bodyPr>
          <a:lstStyle/>
          <a:p>
            <a:pPr algn="r" rtl="1"/>
            <a:r>
              <a:rPr lang="he-IL" sz="4200" dirty="0"/>
              <a:t>מחוז מורמורש</a:t>
            </a:r>
            <a:endParaRPr lang="en-US" sz="4200" dirty="0"/>
          </a:p>
        </p:txBody>
      </p:sp>
    </p:spTree>
    <p:extLst>
      <p:ext uri="{BB962C8B-B14F-4D97-AF65-F5344CB8AC3E}">
        <p14:creationId xmlns:p14="http://schemas.microsoft.com/office/powerpoint/2010/main" val="7069808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520824"/>
            <a:ext cx="10515600" cy="4815807"/>
          </a:xfrm>
        </p:spPr>
        <p:txBody>
          <a:bodyPr>
            <a:normAutofit/>
          </a:bodyPr>
          <a:lstStyle/>
          <a:p>
            <a:pPr algn="r" rtl="1"/>
            <a:r>
              <a:rPr lang="he-IL" sz="3200" dirty="0"/>
              <a:t>בורשה היא עיירה הממוקמת בעמק נהר וישו ליד מעבר פריסלופ. מעבר זה מחבר את טרסילבניה לבוקובינה.</a:t>
            </a:r>
          </a:p>
          <a:p>
            <a:pPr algn="r" rtl="1"/>
            <a:endParaRPr lang="he-IL" dirty="0"/>
          </a:p>
          <a:p>
            <a:pPr algn="r" rtl="1"/>
            <a:r>
              <a:rPr lang="he-IL" sz="3200" dirty="0"/>
              <a:t>העיר שוכנת בחלק הצפוני של מחוז מרמרוש למרגלי הרי רודנה והרי מורמרוש. בורשה מכונה גם עיר ספא, מכיוון שבקרבה ישנם מעיינות מינרלים רבים.</a:t>
            </a:r>
          </a:p>
          <a:p>
            <a:pPr algn="r" rtl="1"/>
            <a:endParaRPr lang="he-IL" sz="3200" dirty="0"/>
          </a:p>
          <a:p>
            <a:pPr algn="r" rtl="1"/>
            <a:r>
              <a:rPr lang="he-IL" sz="3200" dirty="0"/>
              <a:t>בעבר הייתה בעיר קהילה יהודית, שם נולד שאול. מאז הקהילה היהודית חרבה ואינה קיימת היום.</a:t>
            </a:r>
          </a:p>
          <a:p>
            <a:pPr algn="r" rtl="1"/>
            <a:endParaRPr lang="he-IL" dirty="0"/>
          </a:p>
          <a:p>
            <a:pPr algn="r" rtl="1"/>
            <a:endParaRPr lang="en-US" dirty="0"/>
          </a:p>
        </p:txBody>
      </p:sp>
      <p:sp>
        <p:nvSpPr>
          <p:cNvPr id="2" name="Title 1"/>
          <p:cNvSpPr>
            <a:spLocks noGrp="1"/>
          </p:cNvSpPr>
          <p:nvPr>
            <p:ph type="title"/>
          </p:nvPr>
        </p:nvSpPr>
        <p:spPr/>
        <p:txBody>
          <a:bodyPr>
            <a:normAutofit/>
          </a:bodyPr>
          <a:lstStyle/>
          <a:p>
            <a:pPr algn="r" rtl="1"/>
            <a:r>
              <a:rPr lang="he-IL" sz="4200" dirty="0"/>
              <a:t>בורשה</a:t>
            </a:r>
            <a:endParaRPr lang="en-US" sz="4200" dirty="0"/>
          </a:p>
        </p:txBody>
      </p:sp>
    </p:spTree>
    <p:extLst>
      <p:ext uri="{BB962C8B-B14F-4D97-AF65-F5344CB8AC3E}">
        <p14:creationId xmlns:p14="http://schemas.microsoft.com/office/powerpoint/2010/main" val="16352279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r" rtl="1"/>
            <a:r>
              <a:rPr lang="he-IL" sz="3200" dirty="0"/>
              <a:t>שאול נולד בן לאסתר-מלכה ולישראל ורצברגר. </a:t>
            </a:r>
          </a:p>
          <a:p>
            <a:pPr algn="r" rtl="1"/>
            <a:endParaRPr lang="he-IL" sz="3200" dirty="0"/>
          </a:p>
          <a:p>
            <a:pPr algn="r" rtl="1"/>
            <a:r>
              <a:rPr lang="he-IL" sz="3200" dirty="0"/>
              <a:t>למד ב"חדרים", בבית-ספר עממי ממשלתי ברומניה וב"ישיבות".</a:t>
            </a:r>
          </a:p>
          <a:p>
            <a:pPr algn="r" rtl="1"/>
            <a:endParaRPr lang="he-IL" sz="3200" dirty="0"/>
          </a:p>
          <a:p>
            <a:pPr algn="r" rtl="1"/>
            <a:r>
              <a:rPr lang="he-IL" sz="3200" dirty="0"/>
              <a:t>לאחר זמן עזב את ה"ישיבה" ולמד מכונאות.</a:t>
            </a:r>
            <a:endParaRPr lang="en-US" sz="3200" dirty="0"/>
          </a:p>
        </p:txBody>
      </p:sp>
      <p:sp>
        <p:nvSpPr>
          <p:cNvPr id="2" name="Title 1"/>
          <p:cNvSpPr>
            <a:spLocks noGrp="1"/>
          </p:cNvSpPr>
          <p:nvPr>
            <p:ph type="title"/>
          </p:nvPr>
        </p:nvSpPr>
        <p:spPr>
          <a:xfrm>
            <a:off x="3888259" y="243017"/>
            <a:ext cx="5618205" cy="1219200"/>
          </a:xfrm>
        </p:spPr>
        <p:txBody>
          <a:bodyPr>
            <a:normAutofit/>
          </a:bodyPr>
          <a:lstStyle/>
          <a:p>
            <a:pPr algn="ctr" rtl="1"/>
            <a:r>
              <a:rPr lang="he-IL" sz="5400" b="1" dirty="0">
                <a:solidFill>
                  <a:schemeClr val="bg2">
                    <a:lumMod val="75000"/>
                  </a:schemeClr>
                </a:solidFill>
              </a:rPr>
              <a:t>ילדות</a:t>
            </a:r>
            <a:endParaRPr lang="en-US" sz="5400" b="1" dirty="0">
              <a:solidFill>
                <a:schemeClr val="bg2">
                  <a:lumMod val="75000"/>
                </a:schemeClr>
              </a:solidFill>
            </a:endParaRPr>
          </a:p>
        </p:txBody>
      </p:sp>
    </p:spTree>
    <p:extLst>
      <p:ext uri="{BB962C8B-B14F-4D97-AF65-F5344CB8AC3E}">
        <p14:creationId xmlns:p14="http://schemas.microsoft.com/office/powerpoint/2010/main" val="20311479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1026" name="Picture 2" descr="Semel hash.png"/>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720969" y="507067"/>
            <a:ext cx="5281246" cy="559812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893276" y="296562"/>
            <a:ext cx="6022651" cy="965758"/>
          </a:xfrm>
        </p:spPr>
        <p:txBody>
          <a:bodyPr>
            <a:normAutofit/>
          </a:bodyPr>
          <a:lstStyle/>
          <a:p>
            <a:pPr algn="r" rtl="1"/>
            <a:r>
              <a:rPr lang="he-IL" sz="5400" b="1" dirty="0">
                <a:solidFill>
                  <a:schemeClr val="bg2">
                    <a:lumMod val="75000"/>
                  </a:schemeClr>
                </a:solidFill>
              </a:rPr>
              <a:t>תנועת "השומר הצעיר"</a:t>
            </a:r>
            <a:endParaRPr lang="en-US" sz="5400" b="1" dirty="0">
              <a:solidFill>
                <a:schemeClr val="bg2">
                  <a:lumMod val="75000"/>
                </a:schemeClr>
              </a:solidFill>
            </a:endParaRPr>
          </a:p>
        </p:txBody>
      </p:sp>
      <p:sp>
        <p:nvSpPr>
          <p:cNvPr id="4" name="TextBox 3"/>
          <p:cNvSpPr txBox="1"/>
          <p:nvPr/>
        </p:nvSpPr>
        <p:spPr>
          <a:xfrm>
            <a:off x="7057292" y="1946031"/>
            <a:ext cx="4319954" cy="1569660"/>
          </a:xfrm>
          <a:prstGeom prst="rect">
            <a:avLst/>
          </a:prstGeom>
          <a:noFill/>
        </p:spPr>
        <p:txBody>
          <a:bodyPr wrap="square" rtlCol="0">
            <a:spAutoFit/>
          </a:bodyPr>
          <a:lstStyle/>
          <a:p>
            <a:pPr algn="r" rtl="1"/>
            <a:r>
              <a:rPr lang="he-IL" sz="3200" dirty="0"/>
              <a:t>שאול נמשך לתנועת הנוער  "השומר הצעיר" והצטרף אליה</a:t>
            </a:r>
            <a:endParaRPr lang="en-US" sz="3200" dirty="0"/>
          </a:p>
        </p:txBody>
      </p:sp>
    </p:spTree>
    <p:extLst>
      <p:ext uri="{BB962C8B-B14F-4D97-AF65-F5344CB8AC3E}">
        <p14:creationId xmlns:p14="http://schemas.microsoft.com/office/powerpoint/2010/main" val="1746169664"/>
      </p:ext>
    </p:extLst>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r" rtl="1"/>
            <a:r>
              <a:rPr lang="he-IL" sz="3200" dirty="0"/>
              <a:t>תנועת השומר הצעיר הוקמה בשנת 1913 על ידי קבוצת נערים ונערות בגלות.</a:t>
            </a:r>
          </a:p>
          <a:p>
            <a:pPr algn="r" rtl="1"/>
            <a:endParaRPr lang="he-IL" sz="3200" dirty="0"/>
          </a:p>
          <a:p>
            <a:pPr algn="r" rtl="1"/>
            <a:r>
              <a:rPr lang="he-IL" sz="3200" dirty="0"/>
              <a:t>מטרת התנועה היא פעילות חינוכית שבסיסה "תיקון אדם- תיקום עולם".</a:t>
            </a:r>
          </a:p>
          <a:p>
            <a:pPr algn="r" rtl="1"/>
            <a:endParaRPr lang="he-IL" sz="3200" dirty="0"/>
          </a:p>
          <a:p>
            <a:pPr algn="r" rtl="1"/>
            <a:r>
              <a:rPr lang="he-IL" sz="3200" dirty="0"/>
              <a:t>התנועה מאופיינת בחולצה בצבע כחול והיא התנועה הציונית הראשונה בארץ ובעולם.</a:t>
            </a:r>
            <a:endParaRPr lang="en-US" sz="3200" dirty="0"/>
          </a:p>
        </p:txBody>
      </p:sp>
      <p:sp>
        <p:nvSpPr>
          <p:cNvPr id="2" name="Title 1"/>
          <p:cNvSpPr>
            <a:spLocks noGrp="1"/>
          </p:cNvSpPr>
          <p:nvPr>
            <p:ph type="title"/>
          </p:nvPr>
        </p:nvSpPr>
        <p:spPr/>
        <p:txBody>
          <a:bodyPr>
            <a:normAutofit/>
          </a:bodyPr>
          <a:lstStyle/>
          <a:p>
            <a:pPr algn="r" rtl="1"/>
            <a:r>
              <a:rPr lang="he-IL" sz="4200" dirty="0"/>
              <a:t>"השומר הצעיר"</a:t>
            </a:r>
            <a:endParaRPr lang="en-US" sz="4200" dirty="0"/>
          </a:p>
        </p:txBody>
      </p:sp>
    </p:spTree>
    <p:extLst>
      <p:ext uri="{BB962C8B-B14F-4D97-AF65-F5344CB8AC3E}">
        <p14:creationId xmlns:p14="http://schemas.microsoft.com/office/powerpoint/2010/main" val="4142182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90338" y="1825625"/>
            <a:ext cx="3663462" cy="4351338"/>
          </a:xfrm>
        </p:spPr>
        <p:txBody>
          <a:bodyPr>
            <a:normAutofit/>
          </a:bodyPr>
          <a:lstStyle/>
          <a:p>
            <a:pPr algn="r" rtl="1"/>
            <a:r>
              <a:rPr lang="he-IL" sz="3200" dirty="0"/>
              <a:t>חברי קבוצה של "השומר הצעיר", רומניה 1934</a:t>
            </a:r>
            <a:endParaRPr lang="en-US" sz="3200" dirty="0"/>
          </a:p>
        </p:txBody>
      </p:sp>
      <p:sp>
        <p:nvSpPr>
          <p:cNvPr id="2" name="Title 1"/>
          <p:cNvSpPr>
            <a:spLocks noGrp="1"/>
          </p:cNvSpPr>
          <p:nvPr>
            <p:ph type="title"/>
          </p:nvPr>
        </p:nvSpPr>
        <p:spPr/>
        <p:txBody>
          <a:bodyPr>
            <a:normAutofit/>
          </a:bodyPr>
          <a:lstStyle/>
          <a:p>
            <a:pPr algn="r" rtl="1"/>
            <a:r>
              <a:rPr lang="he-IL" sz="4200" dirty="0"/>
              <a:t>חברי תנועת הנוער</a:t>
            </a:r>
            <a:endParaRPr lang="en-US" sz="4200" dirty="0"/>
          </a:p>
        </p:txBody>
      </p:sp>
      <p:pic>
        <p:nvPicPr>
          <p:cNvPr id="2050" name="Picture 2" descr="https://storage.googleapis.com/bhs-flat-pics/7755BC74-18BC-4473-A64F-5A1E42C6119F.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2806" y="1825625"/>
            <a:ext cx="7203945" cy="48474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17922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717800" y="1524000"/>
            <a:ext cx="8864600" cy="4572000"/>
          </a:xfrm>
        </p:spPr>
        <p:txBody>
          <a:bodyPr>
            <a:normAutofit/>
          </a:bodyPr>
          <a:lstStyle/>
          <a:p>
            <a:pPr algn="r" rtl="1"/>
            <a:r>
              <a:rPr lang="he-IL" sz="3200" dirty="0"/>
              <a:t>ב-1941 העפיל שאול לארץ באניה "דוריאן 2" וישב כלוא שנה וחצי במחנה עתלית.</a:t>
            </a:r>
            <a:endParaRPr lang="en-US" sz="3200" dirty="0"/>
          </a:p>
          <a:p>
            <a:pPr algn="r" rtl="1"/>
            <a:endParaRPr lang="he-IL" sz="3200" dirty="0"/>
          </a:p>
          <a:p>
            <a:pPr algn="r" rtl="1"/>
            <a:r>
              <a:rPr lang="he-IL" sz="3200" dirty="0"/>
              <a:t>העפלה: עליה מתוך מאמץ או סיכון. כינוי בימי שלטון הבריטים בארץ ישראל לעליית יהודים מארצות הגולה לארץ בהסתר למרות איסור השלטונות.</a:t>
            </a:r>
          </a:p>
          <a:p>
            <a:pPr algn="r" rtl="1"/>
            <a:endParaRPr lang="en-US" sz="3200" dirty="0"/>
          </a:p>
        </p:txBody>
      </p:sp>
      <p:sp>
        <p:nvSpPr>
          <p:cNvPr id="2" name="Title 1"/>
          <p:cNvSpPr>
            <a:spLocks noGrp="1"/>
          </p:cNvSpPr>
          <p:nvPr>
            <p:ph type="title"/>
          </p:nvPr>
        </p:nvSpPr>
        <p:spPr>
          <a:xfrm>
            <a:off x="5140412" y="177113"/>
            <a:ext cx="3789404" cy="1219200"/>
          </a:xfrm>
        </p:spPr>
        <p:txBody>
          <a:bodyPr>
            <a:normAutofit/>
          </a:bodyPr>
          <a:lstStyle/>
          <a:p>
            <a:pPr algn="r" rtl="1"/>
            <a:r>
              <a:rPr lang="he-IL" sz="5400" b="1" dirty="0">
                <a:solidFill>
                  <a:schemeClr val="bg2">
                    <a:lumMod val="75000"/>
                  </a:schemeClr>
                </a:solidFill>
              </a:rPr>
              <a:t>העפלה ארצה</a:t>
            </a:r>
            <a:endParaRPr lang="en-US" sz="5400" b="1" dirty="0">
              <a:solidFill>
                <a:schemeClr val="bg2">
                  <a:lumMod val="75000"/>
                </a:schemeClr>
              </a:solidFill>
            </a:endParaRPr>
          </a:p>
        </p:txBody>
      </p:sp>
      <p:pic>
        <p:nvPicPr>
          <p:cNvPr id="6146" name="Picture 2" descr="×ª××¦××ª ×ª××× × ×¢×××¨ ×©××× ××¨×× (××××)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1824" y="2095499"/>
            <a:ext cx="2238375" cy="3048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98890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r" rtl="1"/>
            <a:r>
              <a:rPr lang="he-IL" sz="3200" dirty="0"/>
              <a:t>האונייה קרויה על שם רכס ההרים שנמצא בגבולה הדרום מזרחי של פנמה גאו ע"ש מפרץ בדרום הים הקרבי. </a:t>
            </a:r>
          </a:p>
          <a:p>
            <a:pPr algn="r" rtl="1"/>
            <a:r>
              <a:rPr lang="he-IL" sz="3200" dirty="0"/>
              <a:t>לאחר שנרשמה נודע כי כבר קיימת אוניה בשם הזה לכן הוסיפו את האות ב' או את המספר 2.</a:t>
            </a:r>
          </a:p>
          <a:p>
            <a:pPr algn="r" rtl="1"/>
            <a:endParaRPr lang="he-IL" sz="3200" dirty="0"/>
          </a:p>
        </p:txBody>
      </p:sp>
      <p:sp>
        <p:nvSpPr>
          <p:cNvPr id="2" name="Title 1"/>
          <p:cNvSpPr>
            <a:spLocks noGrp="1"/>
          </p:cNvSpPr>
          <p:nvPr>
            <p:ph type="title"/>
          </p:nvPr>
        </p:nvSpPr>
        <p:spPr>
          <a:xfrm>
            <a:off x="3064476" y="313039"/>
            <a:ext cx="5581694" cy="885568"/>
          </a:xfrm>
        </p:spPr>
        <p:txBody>
          <a:bodyPr>
            <a:noAutofit/>
          </a:bodyPr>
          <a:lstStyle/>
          <a:p>
            <a:pPr algn="r" rtl="1"/>
            <a:r>
              <a:rPr lang="he-IL" sz="5400" b="1" dirty="0">
                <a:solidFill>
                  <a:schemeClr val="bg2">
                    <a:lumMod val="75000"/>
                  </a:schemeClr>
                </a:solidFill>
              </a:rPr>
              <a:t>"דוריאן 2"- רקע כללי</a:t>
            </a:r>
            <a:endParaRPr lang="en-US" sz="5400" b="1" dirty="0">
              <a:solidFill>
                <a:schemeClr val="bg2">
                  <a:lumMod val="75000"/>
                </a:schemeClr>
              </a:solidFill>
            </a:endParaRPr>
          </a:p>
        </p:txBody>
      </p:sp>
      <p:pic>
        <p:nvPicPr>
          <p:cNvPr id="3074" name="Picture 2" descr="http://www.amutayam.org.il/_uploads/imagesgallery/575DARIAN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2709" y="3841460"/>
            <a:ext cx="8243461" cy="264872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9391135" y="5560541"/>
            <a:ext cx="1962665" cy="954107"/>
          </a:xfrm>
          <a:prstGeom prst="rect">
            <a:avLst/>
          </a:prstGeom>
          <a:noFill/>
        </p:spPr>
        <p:txBody>
          <a:bodyPr wrap="square" rtlCol="0">
            <a:spAutoFit/>
          </a:bodyPr>
          <a:lstStyle/>
          <a:p>
            <a:pPr algn="r" rtl="1"/>
            <a:r>
              <a:rPr lang="he-IL" sz="2800" dirty="0"/>
              <a:t>תמונה של האוניה</a:t>
            </a:r>
            <a:endParaRPr lang="en-US" sz="2800" dirty="0"/>
          </a:p>
        </p:txBody>
      </p:sp>
    </p:spTree>
    <p:extLst>
      <p:ext uri="{BB962C8B-B14F-4D97-AF65-F5344CB8AC3E}">
        <p14:creationId xmlns:p14="http://schemas.microsoft.com/office/powerpoint/2010/main" val="24674284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r" rtl="1"/>
            <a:r>
              <a:rPr lang="he-IL" sz="3200" dirty="0"/>
              <a:t>דוריאן 2 היתה מיועדת לקבוצת מעפילים שהתרכזה בקלדובו (יגוסלביה), אך לפי  תכנון אחר, יועדה גם לקחת חלק במבצע משותף של הבריטים וארגון ההגנה נגד הגרמנים.</a:t>
            </a:r>
          </a:p>
          <a:p>
            <a:pPr algn="r" rtl="1"/>
            <a:endParaRPr lang="he-IL" sz="3200" dirty="0"/>
          </a:p>
          <a:p>
            <a:pPr algn="r" rtl="1"/>
            <a:r>
              <a:rPr lang="he-IL" sz="3200" dirty="0"/>
              <a:t>לבסוף, הוחלט להעביר את הפליטים שהצליחו להגיע לערי הנמל קודם.</a:t>
            </a:r>
            <a:endParaRPr lang="en-US" sz="3200" dirty="0"/>
          </a:p>
        </p:txBody>
      </p:sp>
      <p:sp>
        <p:nvSpPr>
          <p:cNvPr id="2" name="Title 1"/>
          <p:cNvSpPr>
            <a:spLocks noGrp="1"/>
          </p:cNvSpPr>
          <p:nvPr>
            <p:ph type="title"/>
          </p:nvPr>
        </p:nvSpPr>
        <p:spPr/>
        <p:txBody>
          <a:bodyPr>
            <a:normAutofit/>
          </a:bodyPr>
          <a:lstStyle/>
          <a:p>
            <a:pPr algn="r" rtl="1"/>
            <a:r>
              <a:rPr lang="he-IL" sz="4200" dirty="0"/>
              <a:t>"דוריאן 2"- מעפיליה</a:t>
            </a:r>
            <a:endParaRPr lang="en-US" sz="4200" dirty="0"/>
          </a:p>
        </p:txBody>
      </p:sp>
    </p:spTree>
    <p:extLst>
      <p:ext uri="{BB962C8B-B14F-4D97-AF65-F5344CB8AC3E}">
        <p14:creationId xmlns:p14="http://schemas.microsoft.com/office/powerpoint/2010/main" val="13911326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pPr algn="r" rtl="1"/>
            <a:r>
              <a:rPr lang="he-IL" sz="3200" dirty="0"/>
              <a:t>בתחילת מרץ 1914 הפליגה מוורנה, בולגריה, על סיפונה היו מאות מעפילים. עברה דרך קונסטנצה, רומניה שם אספה קבוצת מעפילים נוספת. לאחר מכן המשיכה לאינסטנבול ואספה קבוצה נוספת, בין הקבוצה הזו מנו 40 מניצולי "הסלבדור".</a:t>
            </a:r>
          </a:p>
          <a:p>
            <a:pPr algn="r" rtl="1"/>
            <a:endParaRPr lang="he-IL" sz="3200" dirty="0"/>
          </a:p>
        </p:txBody>
      </p:sp>
      <p:sp>
        <p:nvSpPr>
          <p:cNvPr id="2" name="Title 1"/>
          <p:cNvSpPr>
            <a:spLocks noGrp="1"/>
          </p:cNvSpPr>
          <p:nvPr>
            <p:ph type="title"/>
          </p:nvPr>
        </p:nvSpPr>
        <p:spPr/>
        <p:txBody>
          <a:bodyPr>
            <a:normAutofit/>
          </a:bodyPr>
          <a:lstStyle/>
          <a:p>
            <a:pPr algn="r" rtl="1"/>
            <a:r>
              <a:rPr lang="he-IL" sz="4200" dirty="0">
                <a:cs typeface="+mn-cs"/>
              </a:rPr>
              <a:t>"דוריאן 2"- הפלגות</a:t>
            </a:r>
            <a:endParaRPr lang="en-US" sz="4200" dirty="0">
              <a:cs typeface="+mn-cs"/>
            </a:endParaRPr>
          </a:p>
        </p:txBody>
      </p:sp>
    </p:spTree>
    <p:extLst>
      <p:ext uri="{BB962C8B-B14F-4D97-AF65-F5344CB8AC3E}">
        <p14:creationId xmlns:p14="http://schemas.microsoft.com/office/powerpoint/2010/main" val="33883673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r" rtl="1"/>
            <a:r>
              <a:rPr lang="he-IL" sz="3200" dirty="0"/>
              <a:t>ב- 15 במרץ התחילה לשוט לכיון הארץ כשעל סיפונה 789 מעפילים בדיוק.</a:t>
            </a:r>
          </a:p>
          <a:p>
            <a:pPr algn="r" rtl="1"/>
            <a:endParaRPr lang="he-IL" sz="3200" dirty="0"/>
          </a:p>
          <a:p>
            <a:pPr algn="r" rtl="1"/>
            <a:r>
              <a:rPr lang="he-IL" sz="3200" dirty="0"/>
              <a:t>ב-19 במרץ עגנה האונייה בנמל חיפה, שם נעצרה וכל המעפילים על סיפונה נאסרו.</a:t>
            </a:r>
          </a:p>
          <a:p>
            <a:pPr algn="r" rtl="1"/>
            <a:endParaRPr lang="he-IL" sz="3200" dirty="0"/>
          </a:p>
          <a:p>
            <a:pPr algn="r" rtl="1"/>
            <a:r>
              <a:rPr lang="he-IL" sz="3200" dirty="0"/>
              <a:t>כעבור שנה, שוחררו המעפילים.</a:t>
            </a:r>
            <a:endParaRPr lang="en-US" sz="3200" dirty="0"/>
          </a:p>
          <a:p>
            <a:pPr algn="r" rtl="1"/>
            <a:endParaRPr lang="en-US" sz="3200" dirty="0"/>
          </a:p>
        </p:txBody>
      </p:sp>
      <p:sp>
        <p:nvSpPr>
          <p:cNvPr id="2" name="Title 1"/>
          <p:cNvSpPr>
            <a:spLocks noGrp="1"/>
          </p:cNvSpPr>
          <p:nvPr>
            <p:ph type="title"/>
          </p:nvPr>
        </p:nvSpPr>
        <p:spPr/>
        <p:txBody>
          <a:bodyPr/>
          <a:lstStyle/>
          <a:p>
            <a:pPr algn="r" rtl="1"/>
            <a:r>
              <a:rPr lang="he-IL" dirty="0"/>
              <a:t>"דוריאן 2"- הפלגות</a:t>
            </a:r>
            <a:endParaRPr lang="en-US" dirty="0"/>
          </a:p>
        </p:txBody>
      </p:sp>
    </p:spTree>
    <p:extLst>
      <p:ext uri="{BB962C8B-B14F-4D97-AF65-F5344CB8AC3E}">
        <p14:creationId xmlns:p14="http://schemas.microsoft.com/office/powerpoint/2010/main" val="2620484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328610" y="1825625"/>
            <a:ext cx="5025189" cy="4351338"/>
          </a:xfrm>
        </p:spPr>
        <p:txBody>
          <a:bodyPr>
            <a:normAutofit/>
          </a:bodyPr>
          <a:lstStyle/>
          <a:p>
            <a:pPr algn="r" rtl="1"/>
            <a:r>
              <a:rPr lang="he-IL" sz="3800" dirty="0"/>
              <a:t>כששאול ושאר מעפילי "דוריאן 2" נלקחו בשבי הם נלקחו למחנה המעצר בעתלית, שם שאול ישב כלוא למשך שנה וחצי.</a:t>
            </a:r>
            <a:endParaRPr lang="en-US" sz="3800" dirty="0"/>
          </a:p>
        </p:txBody>
      </p:sp>
      <p:sp>
        <p:nvSpPr>
          <p:cNvPr id="2" name="Title 1"/>
          <p:cNvSpPr>
            <a:spLocks noGrp="1"/>
          </p:cNvSpPr>
          <p:nvPr>
            <p:ph type="title"/>
          </p:nvPr>
        </p:nvSpPr>
        <p:spPr/>
        <p:txBody>
          <a:bodyPr/>
          <a:lstStyle/>
          <a:p>
            <a:pPr algn="r" rtl="1"/>
            <a:r>
              <a:rPr lang="he-IL" dirty="0"/>
              <a:t>מחנה המעצר בעתלית</a:t>
            </a:r>
            <a:endParaRPr lang="en-US" dirty="0"/>
          </a:p>
        </p:txBody>
      </p:sp>
      <p:pic>
        <p:nvPicPr>
          <p:cNvPr id="1026" name="Picture 2" descr="Atlitmuseum.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6657" y="465128"/>
            <a:ext cx="4424443" cy="58594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29922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pPr algn="r" rtl="1"/>
            <a:r>
              <a:rPr lang="he-IL" sz="3800" dirty="0"/>
              <a:t>מחנה המעצר בעתלית הנקרא גם מחנה המעפילים, שימש למעצר מעפילים ופעילים במחתרות, וכמחנה מעבר לעולים.</a:t>
            </a:r>
          </a:p>
          <a:p>
            <a:pPr algn="r" rtl="1"/>
            <a:endParaRPr lang="he-IL" sz="3800" dirty="0"/>
          </a:p>
          <a:p>
            <a:pPr algn="r" rtl="1"/>
            <a:r>
              <a:rPr lang="he-IL" sz="3800" dirty="0"/>
              <a:t>המחנה נפתח בינואר 1940 בזמן מלחמת העולם השנייה ונסגר במאי 1948, כלומר שפעל עד הקמת מדינת ישראל.</a:t>
            </a:r>
          </a:p>
          <a:p>
            <a:pPr algn="r" rtl="1"/>
            <a:endParaRPr lang="he-IL" sz="3800" dirty="0"/>
          </a:p>
        </p:txBody>
      </p:sp>
      <p:sp>
        <p:nvSpPr>
          <p:cNvPr id="2" name="Title 1"/>
          <p:cNvSpPr>
            <a:spLocks noGrp="1"/>
          </p:cNvSpPr>
          <p:nvPr>
            <p:ph type="title"/>
          </p:nvPr>
        </p:nvSpPr>
        <p:spPr/>
        <p:txBody>
          <a:bodyPr>
            <a:normAutofit/>
          </a:bodyPr>
          <a:lstStyle/>
          <a:p>
            <a:pPr algn="r" rtl="1"/>
            <a:r>
              <a:rPr lang="he-IL" sz="4800" dirty="0"/>
              <a:t>מחנה המעצר בעתלית- פרטים כלליים</a:t>
            </a:r>
            <a:endParaRPr lang="en-US" sz="4800" dirty="0"/>
          </a:p>
        </p:txBody>
      </p:sp>
    </p:spTree>
    <p:extLst>
      <p:ext uri="{BB962C8B-B14F-4D97-AF65-F5344CB8AC3E}">
        <p14:creationId xmlns:p14="http://schemas.microsoft.com/office/powerpoint/2010/main" val="35300825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r" rtl="1"/>
            <a:r>
              <a:rPr lang="he-IL" sz="3800" dirty="0"/>
              <a:t>למשך שנות הפעולה שלו נעצרו והוחזקו בו מעל ל-40,000 מעפילים, בניהם מעפילי "דוריאן 2". </a:t>
            </a:r>
          </a:p>
          <a:p>
            <a:pPr algn="r" rtl="1"/>
            <a:endParaRPr lang="he-IL" sz="3800" dirty="0"/>
          </a:p>
          <a:p>
            <a:pPr algn="r" rtl="1"/>
            <a:r>
              <a:rPr lang="he-IL" sz="3800" dirty="0"/>
              <a:t>האתר היה בשלבי הריסה, וחלק גדול מן הביתנים בהם הוחזקו המעפילים. האתר היה נהרס כולו אילולא הוכרז בשנת 1987 כאתר לאומי למורשת ההעפלה והעלייה של מדינת ישראל.</a:t>
            </a:r>
          </a:p>
          <a:p>
            <a:pPr algn="r" rtl="1"/>
            <a:endParaRPr lang="en-US" sz="3800" dirty="0"/>
          </a:p>
        </p:txBody>
      </p:sp>
      <p:sp>
        <p:nvSpPr>
          <p:cNvPr id="2" name="Title 1"/>
          <p:cNvSpPr>
            <a:spLocks noGrp="1"/>
          </p:cNvSpPr>
          <p:nvPr>
            <p:ph type="title"/>
          </p:nvPr>
        </p:nvSpPr>
        <p:spPr/>
        <p:txBody>
          <a:bodyPr>
            <a:normAutofit/>
          </a:bodyPr>
          <a:lstStyle/>
          <a:p>
            <a:pPr algn="r" rtl="1"/>
            <a:r>
              <a:rPr lang="he-IL" sz="4800" dirty="0"/>
              <a:t>מחנה המעצר בעתלית- פרטים כלליים</a:t>
            </a:r>
            <a:endParaRPr lang="en-US" sz="4800" dirty="0"/>
          </a:p>
        </p:txBody>
      </p:sp>
    </p:spTree>
    <p:extLst>
      <p:ext uri="{BB962C8B-B14F-4D97-AF65-F5344CB8AC3E}">
        <p14:creationId xmlns:p14="http://schemas.microsoft.com/office/powerpoint/2010/main" val="22376490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r" rtl="1"/>
            <a:r>
              <a:rPr lang="he-IL" sz="3800" dirty="0"/>
              <a:t>לאחר כניסתו למחנה שאול לקח על עצמו את המשימה להיות בן אדם.</a:t>
            </a:r>
          </a:p>
          <a:p>
            <a:pPr marL="0" indent="0" algn="r" rtl="1">
              <a:buNone/>
            </a:pPr>
            <a:r>
              <a:rPr lang="he-IL" sz="3800" dirty="0"/>
              <a:t>שאול היה אח ורע לכל נצרך ומדוכדך במחנה.</a:t>
            </a:r>
          </a:p>
          <a:p>
            <a:pPr marL="0" indent="0" algn="r" rtl="1">
              <a:buNone/>
            </a:pPr>
            <a:r>
              <a:rPr lang="he-IL" sz="3800" dirty="0"/>
              <a:t>רוב פעילותו של שאול היוותה שמירה והעלאת המורל ושמירה על הקיום האנושי במחנה.</a:t>
            </a:r>
            <a:endParaRPr lang="en-US" sz="3800" dirty="0"/>
          </a:p>
        </p:txBody>
      </p:sp>
      <p:sp>
        <p:nvSpPr>
          <p:cNvPr id="2" name="Title 1"/>
          <p:cNvSpPr>
            <a:spLocks noGrp="1"/>
          </p:cNvSpPr>
          <p:nvPr>
            <p:ph type="title"/>
          </p:nvPr>
        </p:nvSpPr>
        <p:spPr>
          <a:xfrm>
            <a:off x="3295135" y="210065"/>
            <a:ext cx="5255741" cy="1219200"/>
          </a:xfrm>
        </p:spPr>
        <p:txBody>
          <a:bodyPr>
            <a:noAutofit/>
          </a:bodyPr>
          <a:lstStyle/>
          <a:p>
            <a:pPr algn="r" rtl="1"/>
            <a:r>
              <a:rPr lang="he-IL" sz="5400" b="1" dirty="0">
                <a:solidFill>
                  <a:schemeClr val="bg2">
                    <a:lumMod val="75000"/>
                  </a:schemeClr>
                </a:solidFill>
              </a:rPr>
              <a:t>חייו של שאול במחנה</a:t>
            </a:r>
            <a:endParaRPr lang="en-US" sz="5400" b="1" dirty="0">
              <a:solidFill>
                <a:schemeClr val="bg2">
                  <a:lumMod val="75000"/>
                </a:schemeClr>
              </a:solidFill>
            </a:endParaRPr>
          </a:p>
        </p:txBody>
      </p:sp>
    </p:spTree>
    <p:extLst>
      <p:ext uri="{BB962C8B-B14F-4D97-AF65-F5344CB8AC3E}">
        <p14:creationId xmlns:p14="http://schemas.microsoft.com/office/powerpoint/2010/main" val="699839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r" rtl="1"/>
            <a:r>
              <a:rPr lang="he-IL" sz="3800" dirty="0"/>
              <a:t>כששאול שוחרר מהמחנה, הצטרף לקיבוץ הארץ-ישראלי ו'. שאול עבד במחנה צבאי וגם היה חבר ועד הפועלים.</a:t>
            </a:r>
          </a:p>
          <a:p>
            <a:pPr algn="r" rtl="1"/>
            <a:endParaRPr lang="he-IL" sz="3800" dirty="0"/>
          </a:p>
          <a:p>
            <a:pPr algn="r" rtl="1"/>
            <a:r>
              <a:rPr lang="he-IL" sz="3800" dirty="0"/>
              <a:t>בתקופת המאבק של ה"הגנה" נגד הבריטים, התנדב בפלמ"ח, שירת בפל"ים ואף הגיע לתפקיד מפקד סירה.</a:t>
            </a:r>
            <a:endParaRPr lang="en-US" sz="3800" dirty="0"/>
          </a:p>
        </p:txBody>
      </p:sp>
      <p:sp>
        <p:nvSpPr>
          <p:cNvPr id="2" name="Title 1"/>
          <p:cNvSpPr>
            <a:spLocks noGrp="1"/>
          </p:cNvSpPr>
          <p:nvPr>
            <p:ph type="title"/>
          </p:nvPr>
        </p:nvSpPr>
        <p:spPr/>
        <p:txBody>
          <a:bodyPr/>
          <a:lstStyle/>
          <a:p>
            <a:pPr algn="r" rtl="1"/>
            <a:r>
              <a:rPr lang="he-IL" dirty="0"/>
              <a:t>חייו לאחר המחנה</a:t>
            </a:r>
            <a:endParaRPr lang="en-US" dirty="0"/>
          </a:p>
        </p:txBody>
      </p:sp>
    </p:spTree>
    <p:extLst>
      <p:ext uri="{BB962C8B-B14F-4D97-AF65-F5344CB8AC3E}">
        <p14:creationId xmlns:p14="http://schemas.microsoft.com/office/powerpoint/2010/main" val="5007445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r" rtl="1"/>
            <a:r>
              <a:rPr lang="he-IL" sz="3800" dirty="0"/>
              <a:t>שאול השתתף בפעולות הפגנת כח של היהודים כנג הבריטים, כגון  חבלות בתחבורה, וכדומה.</a:t>
            </a:r>
          </a:p>
          <a:p>
            <a:pPr algn="r" rtl="1"/>
            <a:endParaRPr lang="he-IL" sz="3800" dirty="0"/>
          </a:p>
          <a:p>
            <a:pPr algn="r" rtl="1"/>
            <a:r>
              <a:rPr lang="he-IL" sz="3800" dirty="0"/>
              <a:t>כאשר גמר את תקופת שירותו בפלמ"ח חזר לעבוד בקיבוץ בנחלת יהודה ולבסוף התיישב בעין דור.</a:t>
            </a:r>
          </a:p>
          <a:p>
            <a:pPr algn="r" rtl="1"/>
            <a:endParaRPr lang="en-US" sz="3800" dirty="0"/>
          </a:p>
        </p:txBody>
      </p:sp>
      <p:sp>
        <p:nvSpPr>
          <p:cNvPr id="2" name="Title 1"/>
          <p:cNvSpPr>
            <a:spLocks noGrp="1"/>
          </p:cNvSpPr>
          <p:nvPr>
            <p:ph type="title"/>
          </p:nvPr>
        </p:nvSpPr>
        <p:spPr/>
        <p:txBody>
          <a:bodyPr/>
          <a:lstStyle/>
          <a:p>
            <a:pPr algn="r" rtl="1"/>
            <a:r>
              <a:rPr lang="he-IL" dirty="0"/>
              <a:t>התקופה שלאחר שחרורו</a:t>
            </a:r>
            <a:endParaRPr lang="en-US" dirty="0"/>
          </a:p>
        </p:txBody>
      </p:sp>
    </p:spTree>
    <p:extLst>
      <p:ext uri="{BB962C8B-B14F-4D97-AF65-F5344CB8AC3E}">
        <p14:creationId xmlns:p14="http://schemas.microsoft.com/office/powerpoint/2010/main" val="28837652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p:txBody>
          <a:bodyPr>
            <a:normAutofit/>
          </a:bodyPr>
          <a:lstStyle/>
          <a:p>
            <a:pPr algn="r" rtl="1"/>
            <a:r>
              <a:rPr lang="he-IL" sz="3800" dirty="0"/>
              <a:t>הקיבוץ נוסד על ידי "התנועה הארץ ישראלית", וקבוצות שונות  בשנת 1948. שאול עצמו הגיע לקיבוץ לפני הקמתו הרשמית בערך בשנת 1943 לפני הקמתו הרשמית.</a:t>
            </a:r>
          </a:p>
          <a:p>
            <a:pPr algn="r" rtl="1"/>
            <a:endParaRPr lang="he-IL" sz="3800" dirty="0"/>
          </a:p>
          <a:p>
            <a:pPr algn="r" rtl="1"/>
            <a:r>
              <a:rPr lang="he-IL" sz="3800" dirty="0"/>
              <a:t>כיום כלכלת הקיבוץ מבוססת מייצור כבלי תקשורת וענפי חקלאות שונים.</a:t>
            </a:r>
            <a:endParaRPr lang="en-GB" sz="3800" dirty="0"/>
          </a:p>
        </p:txBody>
      </p:sp>
      <p:sp>
        <p:nvSpPr>
          <p:cNvPr id="2" name="כותרת 1"/>
          <p:cNvSpPr>
            <a:spLocks noGrp="1"/>
          </p:cNvSpPr>
          <p:nvPr>
            <p:ph type="title"/>
          </p:nvPr>
        </p:nvSpPr>
        <p:spPr/>
        <p:txBody>
          <a:bodyPr/>
          <a:lstStyle/>
          <a:p>
            <a:pPr algn="r" rtl="1"/>
            <a:r>
              <a:rPr lang="he-IL" dirty="0"/>
              <a:t>קיבוץ עין דור</a:t>
            </a:r>
            <a:endParaRPr lang="en-GB" dirty="0"/>
          </a:p>
        </p:txBody>
      </p:sp>
    </p:spTree>
    <p:extLst>
      <p:ext uri="{BB962C8B-B14F-4D97-AF65-F5344CB8AC3E}">
        <p14:creationId xmlns:p14="http://schemas.microsoft.com/office/powerpoint/2010/main" val="14481677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819400" y="1825625"/>
            <a:ext cx="8534400" cy="4351338"/>
          </a:xfrm>
        </p:spPr>
        <p:txBody>
          <a:bodyPr>
            <a:normAutofit/>
          </a:bodyPr>
          <a:lstStyle/>
          <a:p>
            <a:pPr algn="r" rtl="1"/>
            <a:r>
              <a:rPr lang="he-IL" sz="3800" dirty="0"/>
              <a:t>כאמור במהלך חייו לאחר שחרורו ממחנה המעפילים התנדב שאול בפלמ"ח ושרת בו זמן מה.</a:t>
            </a:r>
          </a:p>
          <a:p>
            <a:pPr algn="r" rtl="1"/>
            <a:endParaRPr lang="he-IL" sz="3800" dirty="0"/>
          </a:p>
          <a:p>
            <a:pPr algn="r" rtl="1"/>
            <a:r>
              <a:rPr lang="he-IL" sz="3800" dirty="0"/>
              <a:t>שאול הוכשר בעין דור ושירת ביחידת הפלי"ם, הכוח הימי של הפלמ"ח.</a:t>
            </a:r>
            <a:endParaRPr lang="en-US" sz="3800" dirty="0"/>
          </a:p>
        </p:txBody>
      </p:sp>
      <p:sp>
        <p:nvSpPr>
          <p:cNvPr id="2" name="Title 1"/>
          <p:cNvSpPr>
            <a:spLocks noGrp="1"/>
          </p:cNvSpPr>
          <p:nvPr>
            <p:ph type="title"/>
          </p:nvPr>
        </p:nvSpPr>
        <p:spPr>
          <a:xfrm>
            <a:off x="5231028" y="486031"/>
            <a:ext cx="2471350" cy="786714"/>
          </a:xfrm>
        </p:spPr>
        <p:txBody>
          <a:bodyPr>
            <a:noAutofit/>
          </a:bodyPr>
          <a:lstStyle/>
          <a:p>
            <a:pPr algn="r" rtl="1"/>
            <a:r>
              <a:rPr lang="he-IL" sz="4400" b="1" dirty="0">
                <a:solidFill>
                  <a:schemeClr val="bg2">
                    <a:lumMod val="75000"/>
                  </a:schemeClr>
                </a:solidFill>
              </a:rPr>
              <a:t>הפלמ"ח</a:t>
            </a:r>
            <a:endParaRPr lang="en-US" sz="4400" b="1" dirty="0">
              <a:solidFill>
                <a:schemeClr val="bg2">
                  <a:lumMod val="75000"/>
                </a:schemeClr>
              </a:solidFill>
            </a:endParaRPr>
          </a:p>
        </p:txBody>
      </p:sp>
      <p:pic>
        <p:nvPicPr>
          <p:cNvPr id="4098" name="Picture 2" descr="×ª××¦××ª ×ª××× × ×¢×××¨ ×¡×× ××¤××&quot;×"/>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3008" b="100000" l="1667" r="97778"/>
                    </a14:imgEffect>
                  </a14:imgLayer>
                </a14:imgProps>
              </a:ext>
              <a:ext uri="{28A0092B-C50C-407E-A947-70E740481C1C}">
                <a14:useLocalDpi xmlns:a14="http://schemas.microsoft.com/office/drawing/2010/main" val="0"/>
              </a:ext>
            </a:extLst>
          </a:blip>
          <a:srcRect/>
          <a:stretch>
            <a:fillRect/>
          </a:stretch>
        </p:blipFill>
        <p:spPr bwMode="auto">
          <a:xfrm>
            <a:off x="403225" y="2362201"/>
            <a:ext cx="2506220" cy="3703638"/>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79323" b="94737" l="50556" r="66111"/>
                    </a14:imgEffect>
                  </a14:imgLayer>
                </a14:imgProps>
              </a:ext>
              <a:ext uri="{28A0092B-C50C-407E-A947-70E740481C1C}">
                <a14:useLocalDpi xmlns:a14="http://schemas.microsoft.com/office/drawing/2010/main" val="0"/>
              </a:ext>
            </a:extLst>
          </a:blip>
          <a:srcRect/>
          <a:stretch>
            <a:fillRect/>
          </a:stretch>
        </p:blipFill>
        <p:spPr bwMode="auto">
          <a:xfrm>
            <a:off x="403224" y="2362201"/>
            <a:ext cx="2506221" cy="37036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90501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p:txBody>
          <a:bodyPr>
            <a:normAutofit fontScale="92500" lnSpcReduction="20000"/>
          </a:bodyPr>
          <a:lstStyle/>
          <a:p>
            <a:pPr algn="r" rtl="1"/>
            <a:r>
              <a:rPr lang="he-IL" sz="3800" dirty="0"/>
              <a:t>הפלמ"ח, ראשי תיבות של פלוגת המחץ, היה הכוח הצבאי של ארגון "ההגנה".</a:t>
            </a:r>
          </a:p>
          <a:p>
            <a:pPr algn="r" rtl="1"/>
            <a:endParaRPr lang="he-IL" sz="3800" dirty="0"/>
          </a:p>
          <a:p>
            <a:pPr algn="r" rtl="1"/>
            <a:r>
              <a:rPr lang="he-IL" sz="3800" dirty="0"/>
              <a:t>הפלמ"ח שימש כצבא של המדינה היהודית שעוד לא הוקמה, הוא פעל בין השנים 1941-1948.</a:t>
            </a:r>
          </a:p>
          <a:p>
            <a:pPr algn="r" rtl="1"/>
            <a:endParaRPr lang="he-IL" sz="3800" dirty="0"/>
          </a:p>
          <a:p>
            <a:pPr algn="r" rtl="1"/>
            <a:r>
              <a:rPr lang="he-IL" sz="3800" dirty="0"/>
              <a:t>מפקד הפלמ"ח יצחק שדה היה אחד ממפקדי ההגנה, תחת פיקודו הוחלט כי הפלמ"ח יהיה כוח לוחמה זעירה, יסייר, יפעל חבלה, גישוש ותקיפה ובעיקר להכין את הארץ למקרה של פלישה נאצית  </a:t>
            </a:r>
            <a:endParaRPr lang="en-US" sz="3800" dirty="0"/>
          </a:p>
        </p:txBody>
      </p:sp>
      <p:sp>
        <p:nvSpPr>
          <p:cNvPr id="2" name="כותרת 1"/>
          <p:cNvSpPr>
            <a:spLocks noGrp="1"/>
          </p:cNvSpPr>
          <p:nvPr>
            <p:ph type="title"/>
          </p:nvPr>
        </p:nvSpPr>
        <p:spPr/>
        <p:txBody>
          <a:bodyPr>
            <a:normAutofit/>
          </a:bodyPr>
          <a:lstStyle/>
          <a:p>
            <a:pPr algn="r" rtl="1"/>
            <a:r>
              <a:rPr lang="he-IL" sz="4800" dirty="0"/>
              <a:t>הפלמ"ח- פרטים כלליים</a:t>
            </a:r>
            <a:endParaRPr lang="en-US" dirty="0"/>
          </a:p>
        </p:txBody>
      </p:sp>
    </p:spTree>
    <p:extLst>
      <p:ext uri="{BB962C8B-B14F-4D97-AF65-F5344CB8AC3E}">
        <p14:creationId xmlns:p14="http://schemas.microsoft.com/office/powerpoint/2010/main" val="20635602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r" rtl="1"/>
            <a:r>
              <a:rPr lang="he-IL" sz="3800" dirty="0"/>
              <a:t>בתקופת שירותו בפל"ים וכחלק מהמאבק בבריטים עסק שאול בהעלאת יהודים לארץ דרך הים.</a:t>
            </a:r>
          </a:p>
          <a:p>
            <a:pPr algn="r" rtl="1"/>
            <a:endParaRPr lang="he-IL" sz="3800" dirty="0"/>
          </a:p>
          <a:p>
            <a:pPr marL="0" indent="0" algn="r" rtl="1">
              <a:buNone/>
            </a:pPr>
            <a:r>
              <a:rPr lang="he-IL" sz="3800" dirty="0"/>
              <a:t>שאול באישון לילה, בגשם, בקור, בחום לוהט, ובכל מצב תמיד נרתם לעזרה, ולא פעם נשא על גבו זקן, ילד או תינוק.</a:t>
            </a:r>
          </a:p>
        </p:txBody>
      </p:sp>
      <p:sp>
        <p:nvSpPr>
          <p:cNvPr id="2" name="Title 1"/>
          <p:cNvSpPr>
            <a:spLocks noGrp="1"/>
          </p:cNvSpPr>
          <p:nvPr>
            <p:ph type="title"/>
          </p:nvPr>
        </p:nvSpPr>
        <p:spPr/>
        <p:txBody>
          <a:bodyPr>
            <a:normAutofit/>
          </a:bodyPr>
          <a:lstStyle/>
          <a:p>
            <a:pPr algn="r" rtl="1"/>
            <a:r>
              <a:rPr lang="he-IL" sz="4800" dirty="0"/>
              <a:t>התקופה שלאחר שחרורו</a:t>
            </a:r>
            <a:endParaRPr lang="en-US" sz="4800" dirty="0"/>
          </a:p>
        </p:txBody>
      </p:sp>
    </p:spTree>
    <p:extLst>
      <p:ext uri="{BB962C8B-B14F-4D97-AF65-F5344CB8AC3E}">
        <p14:creationId xmlns:p14="http://schemas.microsoft.com/office/powerpoint/2010/main" val="33592316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p:txBody>
          <a:bodyPr>
            <a:noAutofit/>
          </a:bodyPr>
          <a:lstStyle/>
          <a:p>
            <a:pPr algn="r" rtl="1"/>
            <a:r>
              <a:rPr lang="he-IL" sz="3800" dirty="0"/>
              <a:t>כאשר פרצה מלחמת השחרור (מלחמת העצמאות) התגייס שאול בחזרה פלמ"ח ושירת בחטיבת הנגב (חטיבה 12) כאמור בתפקיד מפקד כיתה.</a:t>
            </a:r>
          </a:p>
          <a:p>
            <a:pPr algn="r" rtl="1"/>
            <a:endParaRPr lang="he-IL" sz="3800" dirty="0"/>
          </a:p>
          <a:p>
            <a:pPr algn="r" rtl="1"/>
            <a:r>
              <a:rPr lang="he-IL" sz="3800" dirty="0"/>
              <a:t>הוא השתתף בקרבות רבים, והשתדל להשאיר את מורל חייליו גבוה ולהפיק את המקסימום מן הלוחמה למען המדינה.</a:t>
            </a:r>
          </a:p>
          <a:p>
            <a:pPr algn="r" rtl="1"/>
            <a:endParaRPr lang="he-IL" sz="3800" dirty="0"/>
          </a:p>
        </p:txBody>
      </p:sp>
      <p:sp>
        <p:nvSpPr>
          <p:cNvPr id="2" name="כותרת 1"/>
          <p:cNvSpPr>
            <a:spLocks noGrp="1"/>
          </p:cNvSpPr>
          <p:nvPr>
            <p:ph type="title"/>
          </p:nvPr>
        </p:nvSpPr>
        <p:spPr>
          <a:xfrm>
            <a:off x="3690551" y="152400"/>
            <a:ext cx="5782962" cy="1219200"/>
          </a:xfrm>
        </p:spPr>
        <p:txBody>
          <a:bodyPr>
            <a:normAutofit/>
          </a:bodyPr>
          <a:lstStyle/>
          <a:p>
            <a:pPr algn="r" rtl="1"/>
            <a:r>
              <a:rPr lang="he-IL" sz="4400" b="1" dirty="0">
                <a:solidFill>
                  <a:schemeClr val="bg2">
                    <a:lumMod val="75000"/>
                  </a:schemeClr>
                </a:solidFill>
              </a:rPr>
              <a:t>שאול במלחמת השחרור</a:t>
            </a:r>
            <a:endParaRPr lang="en-US" sz="4400" b="1" dirty="0">
              <a:solidFill>
                <a:schemeClr val="bg2">
                  <a:lumMod val="75000"/>
                </a:schemeClr>
              </a:solidFill>
            </a:endParaRPr>
          </a:p>
        </p:txBody>
      </p:sp>
    </p:spTree>
    <p:extLst>
      <p:ext uri="{BB962C8B-B14F-4D97-AF65-F5344CB8AC3E}">
        <p14:creationId xmlns:p14="http://schemas.microsoft.com/office/powerpoint/2010/main" val="31808745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2362200" y="1524000"/>
            <a:ext cx="9220200" cy="4572000"/>
          </a:xfrm>
        </p:spPr>
        <p:txBody>
          <a:bodyPr>
            <a:normAutofit/>
          </a:bodyPr>
          <a:lstStyle/>
          <a:p>
            <a:pPr algn="r" rtl="1"/>
            <a:r>
              <a:rPr lang="he-IL" sz="3200" dirty="0"/>
              <a:t>חטיבת הנגב (במקור חטיבה 12) היא חטיבת מילואים פעילה בצה"ל. אשר הייתה אחת משלוש חטיבות הפלמ"ח.</a:t>
            </a:r>
          </a:p>
          <a:p>
            <a:pPr algn="r" rtl="1"/>
            <a:endParaRPr lang="he-IL" sz="3200" dirty="0"/>
          </a:p>
          <a:p>
            <a:pPr algn="r" rtl="1"/>
            <a:r>
              <a:rPr lang="he-IL" sz="3200" dirty="0"/>
              <a:t>בזמן הקמת חטיבת הנגב, התבססה על שלושה גדודים: הגדוד </a:t>
            </a:r>
            <a:r>
              <a:rPr lang="he-IL" sz="3200" dirty="0" err="1"/>
              <a:t>השני,הגדוד</a:t>
            </a:r>
            <a:r>
              <a:rPr lang="he-IL" sz="3200" dirty="0"/>
              <a:t> השביעי, הגדוד השמיני, והדוד התשיעי. כאשר השמיני בפיקודו של חיים בר-לב שהיה אחראי עליו אשר תפקוד בדרום, בו נפל שאול.</a:t>
            </a:r>
            <a:endParaRPr lang="en-GB" sz="3200" dirty="0"/>
          </a:p>
        </p:txBody>
      </p:sp>
      <p:sp>
        <p:nvSpPr>
          <p:cNvPr id="2" name="כותרת 1"/>
          <p:cNvSpPr>
            <a:spLocks noGrp="1"/>
          </p:cNvSpPr>
          <p:nvPr>
            <p:ph type="title"/>
          </p:nvPr>
        </p:nvSpPr>
        <p:spPr/>
        <p:txBody>
          <a:bodyPr>
            <a:normAutofit/>
          </a:bodyPr>
          <a:lstStyle/>
          <a:p>
            <a:pPr algn="r" rtl="1"/>
            <a:r>
              <a:rPr lang="he-IL" dirty="0"/>
              <a:t>חטיבת הנגב – חטיבה 12</a:t>
            </a:r>
            <a:endParaRPr lang="en-GB" dirty="0"/>
          </a:p>
        </p:txBody>
      </p:sp>
      <p:pic>
        <p:nvPicPr>
          <p:cNvPr id="2050" name="Picture 2" descr="NegevBrigade.sv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 y="3190874"/>
            <a:ext cx="2419350" cy="34161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05617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p:txBody>
          <a:bodyPr/>
          <a:lstStyle/>
          <a:p>
            <a:pPr algn="r" rtl="1"/>
            <a:r>
              <a:rPr lang="he-IL" sz="3800" dirty="0"/>
              <a:t>בזמן שקיבוצו עמד לעלות על הקרקע הוטל עליו להשתתף בניסיון לכבוש את משטרת עיראק א- </a:t>
            </a:r>
            <a:r>
              <a:rPr lang="he-IL" sz="3800" dirty="0" err="1"/>
              <a:t>סוידאן</a:t>
            </a:r>
            <a:r>
              <a:rPr lang="he-IL" sz="3800" dirty="0"/>
              <a:t>, שם מצא את מותו.</a:t>
            </a:r>
          </a:p>
          <a:p>
            <a:pPr algn="r" rtl="1"/>
            <a:endParaRPr lang="en-US" dirty="0"/>
          </a:p>
        </p:txBody>
      </p:sp>
      <p:sp>
        <p:nvSpPr>
          <p:cNvPr id="2" name="כותרת 1"/>
          <p:cNvSpPr>
            <a:spLocks noGrp="1"/>
          </p:cNvSpPr>
          <p:nvPr>
            <p:ph type="title"/>
          </p:nvPr>
        </p:nvSpPr>
        <p:spPr>
          <a:xfrm>
            <a:off x="5753100" y="362465"/>
            <a:ext cx="2773061" cy="964184"/>
          </a:xfrm>
        </p:spPr>
        <p:txBody>
          <a:bodyPr>
            <a:normAutofit/>
          </a:bodyPr>
          <a:lstStyle/>
          <a:p>
            <a:pPr algn="ctr" rtl="1"/>
            <a:r>
              <a:rPr lang="he-IL" sz="4800" b="1" dirty="0">
                <a:solidFill>
                  <a:schemeClr val="bg1"/>
                </a:solidFill>
              </a:rPr>
              <a:t>נפילתו</a:t>
            </a:r>
            <a:endParaRPr lang="en-US" sz="4800" b="1" dirty="0">
              <a:solidFill>
                <a:schemeClr val="bg1"/>
              </a:solidFill>
            </a:endParaRPr>
          </a:p>
        </p:txBody>
      </p:sp>
      <p:pic>
        <p:nvPicPr>
          <p:cNvPr id="1026" name="Picture 2" descr="https://upload.wikimedia.org/wikipedia/commons/thumb/6/6b/Iraq-suidan.jpg/250px-Iraq-suida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7700" y="2993741"/>
            <a:ext cx="5105400" cy="32878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0449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p:txBody>
          <a:bodyPr>
            <a:normAutofit/>
          </a:bodyPr>
          <a:lstStyle/>
          <a:p>
            <a:pPr algn="r" rtl="1"/>
            <a:r>
              <a:rPr lang="he-IL" sz="3800" dirty="0"/>
              <a:t>משטרת עיראק סווידאן היא מצודת טארגט הנמצאת בצומת דרכים מרכזי בדרום הארץ. המצודה ידועה בשל הלחימה בקשה שנדרשה לשם כיבושה במלחמת העצמאות.</a:t>
            </a:r>
          </a:p>
          <a:p>
            <a:pPr algn="r" rtl="1"/>
            <a:endParaRPr lang="he-IL" sz="3800" dirty="0"/>
          </a:p>
          <a:p>
            <a:pPr algn="r" rtl="1"/>
            <a:r>
              <a:rPr lang="he-IL" sz="3800" dirty="0"/>
              <a:t>לאחר כיבושה שונה שמה למצודת יואב ע"ש סא"ל יצחק דובדבנו, מפקד קיבוץ נגבה שנהרג בקרב. אשר כינויו בארגון ההגנה היה יואב.</a:t>
            </a:r>
            <a:endParaRPr lang="en-GB" sz="3800" dirty="0"/>
          </a:p>
        </p:txBody>
      </p:sp>
      <p:sp>
        <p:nvSpPr>
          <p:cNvPr id="2" name="כותרת 1"/>
          <p:cNvSpPr>
            <a:spLocks noGrp="1"/>
          </p:cNvSpPr>
          <p:nvPr>
            <p:ph type="title"/>
          </p:nvPr>
        </p:nvSpPr>
        <p:spPr/>
        <p:txBody>
          <a:bodyPr>
            <a:normAutofit/>
          </a:bodyPr>
          <a:lstStyle/>
          <a:p>
            <a:pPr algn="r" rtl="1"/>
            <a:r>
              <a:rPr lang="he-IL" sz="4400" b="1" dirty="0">
                <a:solidFill>
                  <a:schemeClr val="bg2"/>
                </a:solidFill>
              </a:rPr>
              <a:t>משטרת עיראק סווידאן</a:t>
            </a:r>
            <a:endParaRPr lang="en-GB" sz="4400" b="1" dirty="0">
              <a:solidFill>
                <a:schemeClr val="bg2"/>
              </a:solidFill>
            </a:endParaRPr>
          </a:p>
        </p:txBody>
      </p:sp>
    </p:spTree>
    <p:extLst>
      <p:ext uri="{BB962C8B-B14F-4D97-AF65-F5344CB8AC3E}">
        <p14:creationId xmlns:p14="http://schemas.microsoft.com/office/powerpoint/2010/main" val="41345238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תוכן 1"/>
          <p:cNvSpPr>
            <a:spLocks noGrp="1"/>
          </p:cNvSpPr>
          <p:nvPr>
            <p:ph idx="1"/>
          </p:nvPr>
        </p:nvSpPr>
        <p:spPr>
          <a:xfrm>
            <a:off x="2800350" y="1524000"/>
            <a:ext cx="8782050" cy="4248150"/>
          </a:xfrm>
        </p:spPr>
        <p:txBody>
          <a:bodyPr>
            <a:noAutofit/>
          </a:bodyPr>
          <a:lstStyle/>
          <a:p>
            <a:pPr algn="r" rtl="1"/>
            <a:r>
              <a:rPr lang="he-IL" sz="3200" dirty="0"/>
              <a:t>"הנה אתה רואה, חיים, אני מקיים הבטחתי לכתוב לך. אספר לך הפעם על "טיול" קצר שעשינו בזמן האחרון. לא במרחקים היה הטיול, אלא במרכז הישוב ובכל זאת, ממעיטים לטייל בסביבה הזאת, עד שכמעט לא מכירים אותה וחבל."</a:t>
            </a:r>
          </a:p>
          <a:p>
            <a:pPr algn="r" rtl="1"/>
            <a:r>
              <a:rPr lang="he-IL" sz="3200" dirty="0"/>
              <a:t>"והפעם אסתפק בזה, כי יותר חדשות משהכניסו חשמל </a:t>
            </a:r>
            <a:r>
              <a:rPr lang="he-IL" sz="3200" dirty="0" err="1"/>
              <a:t>באהלנו</a:t>
            </a:r>
            <a:r>
              <a:rPr lang="he-IL" sz="3200" dirty="0"/>
              <a:t>, וחניכת מועדון נחמד ורדיו בו - דברים חשובים לנו! - אין אצלנו. ונראה אם גם אתה תקיים הבטחתך ותכתוב לי על הנעשה בבית, ובינינו לבין עצמנו, אפילו על רכילות.</a:t>
            </a:r>
            <a:br>
              <a:rPr lang="he-IL" sz="3200" dirty="0"/>
            </a:br>
            <a:r>
              <a:rPr lang="he-IL" sz="3200" dirty="0"/>
              <a:t>ורב שלום לך</a:t>
            </a:r>
            <a:br>
              <a:rPr lang="he-IL" sz="3200" dirty="0"/>
            </a:br>
            <a:r>
              <a:rPr lang="he-IL" sz="3200" dirty="0"/>
              <a:t>שאול"</a:t>
            </a:r>
            <a:endParaRPr lang="en-GB" sz="3200" dirty="0"/>
          </a:p>
        </p:txBody>
      </p:sp>
      <p:sp>
        <p:nvSpPr>
          <p:cNvPr id="3" name="כותרת 2"/>
          <p:cNvSpPr>
            <a:spLocks noGrp="1"/>
          </p:cNvSpPr>
          <p:nvPr>
            <p:ph type="title"/>
          </p:nvPr>
        </p:nvSpPr>
        <p:spPr/>
        <p:txBody>
          <a:bodyPr>
            <a:normAutofit/>
          </a:bodyPr>
          <a:lstStyle/>
          <a:p>
            <a:pPr algn="r" rtl="1"/>
            <a:r>
              <a:rPr lang="he-IL" sz="4800" dirty="0">
                <a:solidFill>
                  <a:schemeClr val="bg1"/>
                </a:solidFill>
              </a:rPr>
              <a:t>מתוך מכתב שכתב שאול לחבריו (4.3.1945)</a:t>
            </a:r>
            <a:endParaRPr lang="en-GB" sz="4800" dirty="0">
              <a:solidFill>
                <a:schemeClr val="bg1"/>
              </a:solidFill>
            </a:endParaRPr>
          </a:p>
        </p:txBody>
      </p:sp>
      <p:pic>
        <p:nvPicPr>
          <p:cNvPr id="1026" name="Picture 2" descr="×ª××¦××ª ×ª××× × ×¢×××¨ ×©××× ××¨×× (××××) ××¨×¦××¨××¨"/>
          <p:cNvPicPr>
            <a:picLocks noChangeAspect="1" noChangeArrowheads="1"/>
          </p:cNvPicPr>
          <p:nvPr/>
        </p:nvPicPr>
        <p:blipFill rotWithShape="1">
          <a:blip r:embed="rId2">
            <a:extLst>
              <a:ext uri="{28A0092B-C50C-407E-A947-70E740481C1C}">
                <a14:useLocalDpi xmlns:a14="http://schemas.microsoft.com/office/drawing/2010/main" val="0"/>
              </a:ext>
            </a:extLst>
          </a:blip>
          <a:srcRect l="7392"/>
          <a:stretch/>
        </p:blipFill>
        <p:spPr bwMode="auto">
          <a:xfrm>
            <a:off x="533400" y="2449512"/>
            <a:ext cx="2108198" cy="28765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10953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2438400" y="1524000"/>
            <a:ext cx="9144000" cy="5676900"/>
          </a:xfrm>
        </p:spPr>
        <p:txBody>
          <a:bodyPr>
            <a:normAutofit/>
          </a:bodyPr>
          <a:lstStyle/>
          <a:p>
            <a:pPr algn="r" rtl="1"/>
            <a:r>
              <a:rPr lang="he-IL" sz="3800" dirty="0"/>
              <a:t>"שאול היה לוחם כן במלחמותיו התמידיות שנחל כל ימי חייו. אין הכוונה רק ללוחם בשדה הקטל. לא, שאול לא היה איש צבא; אלא היה לוחם."</a:t>
            </a:r>
          </a:p>
          <a:p>
            <a:pPr algn="r" rtl="1"/>
            <a:r>
              <a:rPr lang="he-IL" sz="3800" dirty="0"/>
              <a:t>"...</a:t>
            </a:r>
            <a:r>
              <a:rPr lang="he-IL" sz="4000" dirty="0"/>
              <a:t> לימוד ושכנוע עצמי, ובזה היה טמון גם כוחו ועקשנותו ללחום למען הרעיון אשר האמין בו. זה נתן לו את הכוח </a:t>
            </a:r>
            <a:r>
              <a:rPr lang="he-IL" sz="4000" dirty="0" err="1"/>
              <a:t>להלחם</a:t>
            </a:r>
            <a:r>
              <a:rPr lang="he-IL" sz="4000" dirty="0"/>
              <a:t>.</a:t>
            </a:r>
            <a:r>
              <a:rPr lang="he-IL" sz="3800" dirty="0"/>
              <a:t>"</a:t>
            </a:r>
          </a:p>
          <a:p>
            <a:pPr algn="r" rtl="1"/>
            <a:r>
              <a:rPr lang="he-IL" sz="3800" dirty="0"/>
              <a:t>"</a:t>
            </a:r>
            <a:r>
              <a:rPr lang="he-IL" sz="4000" dirty="0"/>
              <a:t>נארוג את זכרו בחוטי החיים וחוטי הבניה בעין דור הנבנה.</a:t>
            </a:r>
            <a:r>
              <a:rPr lang="he-IL" sz="3800" dirty="0"/>
              <a:t>"</a:t>
            </a:r>
            <a:endParaRPr lang="en-GB" sz="3800" dirty="0"/>
          </a:p>
        </p:txBody>
      </p:sp>
      <p:sp>
        <p:nvSpPr>
          <p:cNvPr id="2" name="כותרת 1"/>
          <p:cNvSpPr>
            <a:spLocks noGrp="1"/>
          </p:cNvSpPr>
          <p:nvPr>
            <p:ph type="title"/>
          </p:nvPr>
        </p:nvSpPr>
        <p:spPr/>
        <p:txBody>
          <a:bodyPr>
            <a:normAutofit/>
          </a:bodyPr>
          <a:lstStyle/>
          <a:p>
            <a:pPr algn="r" rtl="1"/>
            <a:r>
              <a:rPr lang="he-IL" sz="4800" dirty="0">
                <a:solidFill>
                  <a:schemeClr val="bg1"/>
                </a:solidFill>
              </a:rPr>
              <a:t>על דמותו של שאול- מתוך חוברת 'שאול </a:t>
            </a:r>
            <a:r>
              <a:rPr lang="he-IL" sz="4800" dirty="0" err="1">
                <a:solidFill>
                  <a:schemeClr val="bg1"/>
                </a:solidFill>
              </a:rPr>
              <a:t>וירצברגר</a:t>
            </a:r>
            <a:r>
              <a:rPr lang="he-IL" sz="4800" dirty="0">
                <a:solidFill>
                  <a:schemeClr val="bg1"/>
                </a:solidFill>
              </a:rPr>
              <a:t>'</a:t>
            </a:r>
            <a:endParaRPr lang="en-GB" sz="4800" dirty="0">
              <a:solidFill>
                <a:schemeClr val="bg1"/>
              </a:solidFill>
            </a:endParaRPr>
          </a:p>
        </p:txBody>
      </p:sp>
      <p:pic>
        <p:nvPicPr>
          <p:cNvPr id="7170" name="Picture 2" descr="×ª××¦××ª ×ª××× × ×¢×××¨ ×©××× ××¨×× (××××)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409698"/>
            <a:ext cx="2686050" cy="40904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66927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p:txBody>
          <a:bodyPr>
            <a:normAutofit/>
          </a:bodyPr>
          <a:lstStyle/>
          <a:p>
            <a:pPr algn="r" rtl="1"/>
            <a:r>
              <a:rPr lang="he-IL" sz="3800" dirty="0"/>
              <a:t>לאחר שנפל נקבר שאול ברוחמה. ב- 18.5.1950 הועבר לבית הקברות הצבאי בחיפה.</a:t>
            </a:r>
          </a:p>
        </p:txBody>
      </p:sp>
      <p:sp>
        <p:nvSpPr>
          <p:cNvPr id="2" name="כותרת 1"/>
          <p:cNvSpPr>
            <a:spLocks noGrp="1"/>
          </p:cNvSpPr>
          <p:nvPr>
            <p:ph type="title"/>
          </p:nvPr>
        </p:nvSpPr>
        <p:spPr/>
        <p:txBody>
          <a:bodyPr>
            <a:normAutofit/>
          </a:bodyPr>
          <a:lstStyle/>
          <a:p>
            <a:pPr algn="r" rtl="1"/>
            <a:r>
              <a:rPr lang="he-IL" sz="4800" dirty="0">
                <a:solidFill>
                  <a:schemeClr val="bg1"/>
                </a:solidFill>
              </a:rPr>
              <a:t>מקום מנוחתו</a:t>
            </a:r>
            <a:endParaRPr lang="en-GB" sz="4800" dirty="0">
              <a:solidFill>
                <a:schemeClr val="bg1"/>
              </a:solidFill>
            </a:endParaRPr>
          </a:p>
        </p:txBody>
      </p:sp>
      <p:pic>
        <p:nvPicPr>
          <p:cNvPr id="5124" name="Picture 4" descr="×ª××¦××ª ×ª××× × ×¢×××¨ ×©××× ××¨×× (××××)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6575" y="2416175"/>
            <a:ext cx="6667500" cy="37814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727979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ª××¦××ª ×ª××× × ×¢×××¨ ×××××¨"/>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10984445" cy="702944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1216925" y="5532437"/>
            <a:ext cx="10515600" cy="1325563"/>
          </a:xfrm>
        </p:spPr>
        <p:txBody>
          <a:bodyPr/>
          <a:lstStyle/>
          <a:p>
            <a:pPr algn="ctr" rtl="1"/>
            <a:r>
              <a:rPr lang="he-IL" dirty="0"/>
              <a:t> יהי זכרו ברוך</a:t>
            </a:r>
            <a:endParaRPr lang="en-US" dirty="0"/>
          </a:p>
        </p:txBody>
      </p:sp>
      <p:sp>
        <p:nvSpPr>
          <p:cNvPr id="3" name="מלבן 2"/>
          <p:cNvSpPr/>
          <p:nvPr/>
        </p:nvSpPr>
        <p:spPr>
          <a:xfrm>
            <a:off x="10553700" y="0"/>
            <a:ext cx="1638300" cy="6858000"/>
          </a:xfrm>
          <a:prstGeom prst="rect">
            <a:avLst/>
          </a:prstGeom>
          <a:solidFill>
            <a:schemeClr val="bg1"/>
          </a:solidFill>
          <a:ln>
            <a:solidFill>
              <a:schemeClr val="bg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08899358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76649" y="337750"/>
            <a:ext cx="11147854" cy="5371071"/>
          </a:xfrm>
        </p:spPr>
        <p:txBody>
          <a:bodyPr>
            <a:normAutofit fontScale="70000" lnSpcReduction="20000"/>
          </a:bodyPr>
          <a:lstStyle/>
          <a:p>
            <a:pPr marL="0" indent="0" algn="r" rtl="1">
              <a:buNone/>
            </a:pPr>
            <a:endParaRPr lang="he-IL" sz="3200" dirty="0"/>
          </a:p>
          <a:p>
            <a:pPr marL="0" indent="0" algn="ctr" rtl="1">
              <a:lnSpc>
                <a:spcPct val="170000"/>
              </a:lnSpc>
              <a:buNone/>
            </a:pPr>
            <a:r>
              <a:rPr lang="he-IL" sz="6400" b="1" dirty="0">
                <a:solidFill>
                  <a:schemeClr val="bg2"/>
                </a:solidFill>
              </a:rPr>
              <a:t>מפיקי המצגת: </a:t>
            </a:r>
          </a:p>
          <a:p>
            <a:pPr marL="0" indent="0" algn="ctr" rtl="1">
              <a:lnSpc>
                <a:spcPct val="170000"/>
              </a:lnSpc>
              <a:buNone/>
            </a:pPr>
            <a:r>
              <a:rPr lang="he-IL" sz="6400" dirty="0"/>
              <a:t>רואי </a:t>
            </a:r>
            <a:r>
              <a:rPr lang="he-IL" sz="6400" dirty="0" err="1"/>
              <a:t>סנסל</a:t>
            </a:r>
            <a:r>
              <a:rPr lang="he-IL" sz="6400" dirty="0"/>
              <a:t>, וסיון עוזרי</a:t>
            </a:r>
          </a:p>
          <a:p>
            <a:pPr marL="0" indent="0" algn="r" rtl="1">
              <a:buNone/>
            </a:pPr>
            <a:endParaRPr lang="he-IL" sz="3200" dirty="0"/>
          </a:p>
          <a:p>
            <a:pPr algn="r" rtl="1"/>
            <a:endParaRPr lang="he-IL" sz="3200" dirty="0"/>
          </a:p>
          <a:p>
            <a:pPr algn="r" rtl="1"/>
            <a:endParaRPr lang="he-IL" sz="3200" dirty="0"/>
          </a:p>
          <a:p>
            <a:pPr marL="0" indent="0" algn="ctr" rtl="1">
              <a:buNone/>
            </a:pPr>
            <a:r>
              <a:rPr lang="he-IL" sz="4600" b="1" dirty="0"/>
              <a:t>קריית החינוך השש שנתית "העמית", חט"ב "אחרון </a:t>
            </a:r>
            <a:r>
              <a:rPr lang="he-IL" sz="4600" b="1" dirty="0" err="1"/>
              <a:t>הבילו"יים</a:t>
            </a:r>
            <a:r>
              <a:rPr lang="he-IL" sz="4600" b="1" dirty="0"/>
              <a:t>"</a:t>
            </a:r>
          </a:p>
          <a:p>
            <a:pPr algn="r" rtl="1"/>
            <a:endParaRPr lang="he-IL" sz="3200" dirty="0"/>
          </a:p>
          <a:p>
            <a:pPr algn="r" rtl="1"/>
            <a:endParaRPr lang="he-IL" sz="3200" dirty="0"/>
          </a:p>
          <a:p>
            <a:pPr marL="0" indent="0" algn="ctr" rtl="1">
              <a:buNone/>
            </a:pPr>
            <a:r>
              <a:rPr lang="he-IL" sz="4600" b="1" dirty="0"/>
              <a:t>המצגת הופקה בשנת תשע"ט (2018)</a:t>
            </a:r>
          </a:p>
          <a:p>
            <a:pPr algn="r" rtl="1"/>
            <a:endParaRPr lang="he-IL" sz="3200" dirty="0"/>
          </a:p>
        </p:txBody>
      </p:sp>
    </p:spTree>
    <p:extLst>
      <p:ext uri="{BB962C8B-B14F-4D97-AF65-F5344CB8AC3E}">
        <p14:creationId xmlns:p14="http://schemas.microsoft.com/office/powerpoint/2010/main" val="4019767543"/>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נייר">
  <a:themeElements>
    <a:clrScheme name="נייר">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נייר">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נייר">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ppt/theme/themeOverride1.xml><?xml version="1.0" encoding="utf-8"?>
<a:themeOverride xmlns:a="http://schemas.openxmlformats.org/drawingml/2006/main">
  <a:clrScheme name="נייר">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themeOverride>
</file>

<file path=docProps/app.xml><?xml version="1.0" encoding="utf-8"?>
<Properties xmlns="http://schemas.openxmlformats.org/officeDocument/2006/extended-properties" xmlns:vt="http://schemas.openxmlformats.org/officeDocument/2006/docPropsVTypes">
  <Template/>
  <TotalTime>567</TotalTime>
  <Words>1362</Words>
  <Application>Microsoft Office PowerPoint</Application>
  <PresentationFormat>מסך רחב</PresentationFormat>
  <Paragraphs>133</Paragraphs>
  <Slides>33</Slides>
  <Notes>0</Notes>
  <HiddenSlides>0</HiddenSlides>
  <MMClips>0</MMClips>
  <ScaleCrop>false</ScaleCrop>
  <HeadingPairs>
    <vt:vector size="6" baseType="variant">
      <vt:variant>
        <vt:lpstr>גופנים בשימוש</vt:lpstr>
      </vt:variant>
      <vt:variant>
        <vt:i4>3</vt:i4>
      </vt:variant>
      <vt:variant>
        <vt:lpstr>ערכת נושא</vt:lpstr>
      </vt:variant>
      <vt:variant>
        <vt:i4>1</vt:i4>
      </vt:variant>
      <vt:variant>
        <vt:lpstr>כותרות שקופיות</vt:lpstr>
      </vt:variant>
      <vt:variant>
        <vt:i4>33</vt:i4>
      </vt:variant>
    </vt:vector>
  </HeadingPairs>
  <TitlesOfParts>
    <vt:vector size="37" baseType="lpstr">
      <vt:lpstr>Constantia</vt:lpstr>
      <vt:lpstr>Times New Roman</vt:lpstr>
      <vt:lpstr>Wingdings 2</vt:lpstr>
      <vt:lpstr>נייר</vt:lpstr>
      <vt:lpstr>      שאול אריה (לייב) וירצברגר ז"ל     (ג' בסיון תש"ח) 10.6.1948 – (י' באלול תר"פ) 20.8.1920 בן 28 בנופלו מקום מנוחתו בית העלמין בחיפה</vt:lpstr>
      <vt:lpstr>מקום הולדתו</vt:lpstr>
      <vt:lpstr>טרנסילבניה</vt:lpstr>
      <vt:lpstr>מחוז מורמורש</vt:lpstr>
      <vt:lpstr>בורשה</vt:lpstr>
      <vt:lpstr>ילדות</vt:lpstr>
      <vt:lpstr>תנועת "השומר הצעיר"</vt:lpstr>
      <vt:lpstr>"השומר הצעיר"</vt:lpstr>
      <vt:lpstr>חברי תנועת הנוער</vt:lpstr>
      <vt:lpstr>העפלה ארצה</vt:lpstr>
      <vt:lpstr>"דוריאן 2"- רקע כללי</vt:lpstr>
      <vt:lpstr>"דוריאן 2"- מעפיליה</vt:lpstr>
      <vt:lpstr>"דוריאן 2"- הפלגות</vt:lpstr>
      <vt:lpstr>"דוריאן 2"- הפלגות</vt:lpstr>
      <vt:lpstr>מחנה המעצר בעתלית</vt:lpstr>
      <vt:lpstr>מחנה המעצר בעתלית- פרטים כלליים</vt:lpstr>
      <vt:lpstr>מחנה המעצר בעתלית- פרטים כלליים</vt:lpstr>
      <vt:lpstr>חייו של שאול במחנה</vt:lpstr>
      <vt:lpstr>חייו לאחר המחנה</vt:lpstr>
      <vt:lpstr>התקופה שלאחר שחרורו</vt:lpstr>
      <vt:lpstr>קיבוץ עין דור</vt:lpstr>
      <vt:lpstr>הפלמ"ח</vt:lpstr>
      <vt:lpstr>הפלמ"ח- פרטים כלליים</vt:lpstr>
      <vt:lpstr>התקופה שלאחר שחרורו</vt:lpstr>
      <vt:lpstr>שאול במלחמת השחרור</vt:lpstr>
      <vt:lpstr>חטיבת הנגב – חטיבה 12</vt:lpstr>
      <vt:lpstr>נפילתו</vt:lpstr>
      <vt:lpstr>משטרת עיראק סווידאן</vt:lpstr>
      <vt:lpstr>מתוך מכתב שכתב שאול לחבריו (4.3.1945)</vt:lpstr>
      <vt:lpstr>על דמותו של שאול- מתוך חוברת 'שאול וירצברגר'</vt:lpstr>
      <vt:lpstr>מקום מנוחתו</vt:lpstr>
      <vt:lpstr> יהי זכרו ברוך</vt:lpstr>
      <vt:lpstr>מצגת של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שאול אריה (לייב) ורצברגר  נפל ביום ג' בסיון תש"ח (10.6.1948) בן 28 בנופלו מקום מנוחתו בית העלמין בחיפה</dc:title>
  <dc:creator>Windows User</dc:creator>
  <cp:lastModifiedBy>מור אבן דנן</cp:lastModifiedBy>
  <cp:revision>58</cp:revision>
  <dcterms:created xsi:type="dcterms:W3CDTF">2018-10-20T12:54:02Z</dcterms:created>
  <dcterms:modified xsi:type="dcterms:W3CDTF">2024-07-07T12:54:50Z</dcterms:modified>
</cp:coreProperties>
</file>