
<file path=[Content_Types].xml><?xml version="1.0" encoding="utf-8"?>
<Types xmlns="http://schemas.openxmlformats.org/package/2006/content-types">
  <Default Extension="mp3" ContentType="audio/mpeg"/>
  <Default Extension="png" ContentType="image/png"/>
  <Default Extension="jpeg" ContentType="image/jpeg"/>
  <Default Extension="3gp" ContentType="audio/3gpp"/>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10" d="100"/>
          <a:sy n="110" d="100"/>
        </p:scale>
        <p:origin x="1644"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he-IL" smtClean="0"/>
              <a:t>לחץ כדי לערוך סגנון כותרת של תבנית בסיס</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7" name="Date Placeholder 6"/>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8" name="Slide Number Placeholder 7"/>
          <p:cNvSpPr>
            <a:spLocks noGrp="1"/>
          </p:cNvSpPr>
          <p:nvPr>
            <p:ph type="sldNum" sz="quarter" idx="11"/>
          </p:nvPr>
        </p:nvSpPr>
        <p:spPr/>
        <p:txBody>
          <a:bodyPr/>
          <a:lstStyle/>
          <a:p>
            <a:fld id="{6EDB180A-0CEB-41AF-BE6B-448F9BFDE982}" type="slidenum">
              <a:rPr lang="he-IL" smtClean="0"/>
              <a:t>‹#›</a:t>
            </a:fld>
            <a:endParaRPr lang="he-IL"/>
          </a:p>
        </p:txBody>
      </p:sp>
      <p:sp>
        <p:nvSpPr>
          <p:cNvPr id="9" name="Footer Placeholder 8"/>
          <p:cNvSpPr>
            <a:spLocks noGrp="1"/>
          </p:cNvSpPr>
          <p:nvPr>
            <p:ph type="ftr" sz="quarter" idx="12"/>
          </p:nvPr>
        </p:nvSpPr>
        <p:spPr/>
        <p:txBody>
          <a:bodyPr/>
          <a:lstStyle/>
          <a:p>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he-IL" smtClean="0"/>
              <a:t>לחץ כדי לערוך סגנון כותרת של תבנית בסיס</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EDB180A-0CEB-41AF-BE6B-448F9BFDE982}" type="slidenum">
              <a:rPr lang="he-IL" smtClean="0"/>
              <a:t>‹#›</a:t>
            </a:fld>
            <a:endParaRPr lang="he-IL"/>
          </a:p>
        </p:txBody>
      </p:sp>
      <p:sp>
        <p:nvSpPr>
          <p:cNvPr id="9" name="Title 8"/>
          <p:cNvSpPr>
            <a:spLocks noGrp="1"/>
          </p:cNvSpPr>
          <p:nvPr>
            <p:ph type="title"/>
          </p:nvPr>
        </p:nvSpPr>
        <p:spPr>
          <a:xfrm>
            <a:off x="914400" y="1544715"/>
            <a:ext cx="7315200" cy="1154097"/>
          </a:xfrm>
        </p:spPr>
        <p:txBody>
          <a:bodyPr/>
          <a:lstStyle/>
          <a:p>
            <a:r>
              <a:rPr lang="he-IL" smtClean="0"/>
              <a:t>לחץ כדי לערוך סגנון כותרת של תבנית בסיס</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7" name="Date Placeholder 6"/>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6EDB180A-0CEB-41AF-BE6B-448F9BFDE982}" type="slidenum">
              <a:rPr lang="he-IL" smtClean="0"/>
              <a:t>‹#›</a:t>
            </a:fld>
            <a:endParaRPr lang="he-IL"/>
          </a:p>
        </p:txBody>
      </p:sp>
      <p:sp>
        <p:nvSpPr>
          <p:cNvPr id="10" name="Title 9"/>
          <p:cNvSpPr>
            <a:spLocks noGrp="1"/>
          </p:cNvSpPr>
          <p:nvPr>
            <p:ph type="title"/>
          </p:nvPr>
        </p:nvSpPr>
        <p:spPr>
          <a:xfrm>
            <a:off x="914400" y="1544715"/>
            <a:ext cx="7315200" cy="1154097"/>
          </a:xfrm>
        </p:spPr>
        <p:txBody>
          <a:bodyPr/>
          <a:lstStyle/>
          <a:p>
            <a:r>
              <a:rPr lang="he-IL" smtClean="0"/>
              <a:t>לחץ כדי לערוך סגנון כותרת של תבנית בסיס</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he-IL" smtClean="0"/>
              <a:t>לחץ כדי לערוך סגנון כותרת של תבנית בסיס</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D855D9AC-FBA1-4659-B21D-7AA331C6AA84}" type="datetimeFigureOut">
              <a:rPr lang="he-IL" smtClean="0"/>
              <a:t>ל'/כסלו/תשע"ח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EDB180A-0CEB-41AF-BE6B-448F9BFDE982}"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D855D9AC-FBA1-4659-B21D-7AA331C6AA84}" type="datetimeFigureOut">
              <a:rPr lang="he-IL" smtClean="0"/>
              <a:t>ל'/כסלו/תשע"ח</a:t>
            </a:fld>
            <a:endParaRPr lang="he-IL"/>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6EDB180A-0CEB-41AF-BE6B-448F9BFDE982}" type="slidenum">
              <a:rPr lang="he-IL" smtClean="0"/>
              <a:t>‹#›</a:t>
            </a:fld>
            <a:endParaRPr lang="he-IL"/>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he-IL"/>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1" eaLnBrk="1" latinLnBrk="0" hangingPunct="1">
        <a:spcBef>
          <a:spcPct val="0"/>
        </a:spcBef>
        <a:buNone/>
        <a:defRPr sz="400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r" defTabSz="914400" rtl="1"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r" defTabSz="914400" rtl="1"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r" defTabSz="914400" rtl="1"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r" defTabSz="914400" rtl="1"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r" defTabSz="914400" rtl="1"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r" defTabSz="914400" rtl="1"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r" defTabSz="914400" rtl="1"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r" defTabSz="914400" rtl="1"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png"/><Relationship Id="rId4" Type="http://schemas.openxmlformats.org/officeDocument/2006/relationships/image" Target="../media/image18.gi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gp"/><Relationship Id="rId1" Type="http://schemas.microsoft.com/office/2007/relationships/media" Target="../media/media4.3gp"/><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gp"/><Relationship Id="rId1" Type="http://schemas.microsoft.com/office/2007/relationships/media" Target="../media/media5.3gp"/><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971600" y="-1683568"/>
            <a:ext cx="7315200" cy="8253536"/>
          </a:xfrm>
        </p:spPr>
        <p:txBody>
          <a:bodyPr>
            <a:normAutofit/>
          </a:bodyPr>
          <a:lstStyle/>
          <a:p>
            <a:pPr algn="ctr"/>
            <a:r>
              <a:rPr lang="he-IL" sz="1800" dirty="0" smtClean="0"/>
              <a:t>טוראי</a:t>
            </a:r>
            <a:br>
              <a:rPr lang="he-IL" sz="1800" dirty="0" smtClean="0"/>
            </a:br>
            <a:r>
              <a:rPr lang="he-IL" sz="3200" dirty="0" smtClean="0"/>
              <a:t>אהרון (אהרל'ה) שרמן</a:t>
            </a:r>
            <a:br>
              <a:rPr lang="he-IL" sz="3200" dirty="0" smtClean="0"/>
            </a:br>
            <a:r>
              <a:rPr lang="he-IL" sz="3200" dirty="0" smtClean="0"/>
              <a:t/>
            </a:r>
            <a:br>
              <a:rPr lang="he-IL" sz="3200" dirty="0" smtClean="0"/>
            </a:br>
            <a:r>
              <a:rPr lang="he-IL" sz="1800" dirty="0" smtClean="0"/>
              <a:t>בן רחל ומשה</a:t>
            </a:r>
            <a:br>
              <a:rPr lang="he-IL" sz="1800" dirty="0" smtClean="0"/>
            </a:br>
            <a:r>
              <a:rPr lang="he-IL" sz="1800" dirty="0"/>
              <a:t/>
            </a:r>
            <a:br>
              <a:rPr lang="he-IL" sz="1800" dirty="0"/>
            </a:br>
            <a:r>
              <a:rPr lang="he-IL" sz="1800" dirty="0" smtClean="0"/>
              <a:t/>
            </a:r>
            <a:br>
              <a:rPr lang="he-IL" sz="1800" dirty="0" smtClean="0"/>
            </a:br>
            <a:r>
              <a:rPr lang="he-IL" sz="1800" dirty="0" smtClean="0"/>
              <a:t>נפל ביום ג' בסיוון תש"ח (10.06.1948)</a:t>
            </a:r>
            <a:br>
              <a:rPr lang="he-IL" sz="1800" dirty="0" smtClean="0"/>
            </a:br>
            <a:r>
              <a:rPr lang="he-IL" sz="1800" dirty="0" smtClean="0">
                <a:latin typeface="Aharoni" panose="02010803020104030203" pitchFamily="2" charset="-79"/>
                <a:cs typeface="Aharoni" panose="02010803020104030203" pitchFamily="2" charset="-79"/>
              </a:rPr>
              <a:t>בן 21 בנופלו</a:t>
            </a:r>
            <a:br>
              <a:rPr lang="he-IL" sz="1800" dirty="0" smtClean="0">
                <a:latin typeface="Aharoni" panose="02010803020104030203" pitchFamily="2" charset="-79"/>
                <a:cs typeface="Aharoni" panose="02010803020104030203" pitchFamily="2" charset="-79"/>
              </a:rPr>
            </a:br>
            <a:r>
              <a:rPr lang="he-IL" sz="1800" dirty="0">
                <a:latin typeface="Aharoni" panose="02010803020104030203" pitchFamily="2" charset="-79"/>
                <a:cs typeface="Aharoni" panose="02010803020104030203" pitchFamily="2" charset="-79"/>
              </a:rPr>
              <a:t/>
            </a:r>
            <a:br>
              <a:rPr lang="he-IL" sz="1800" dirty="0">
                <a:latin typeface="Aharoni" panose="02010803020104030203" pitchFamily="2" charset="-79"/>
                <a:cs typeface="Aharoni" panose="02010803020104030203" pitchFamily="2" charset="-79"/>
              </a:rPr>
            </a:br>
            <a:r>
              <a:rPr lang="he-IL" sz="1800" dirty="0" smtClean="0">
                <a:latin typeface="Aharoni" panose="02010803020104030203" pitchFamily="2" charset="-79"/>
                <a:cs typeface="Aharoni" panose="02010803020104030203" pitchFamily="2" charset="-79"/>
              </a:rPr>
              <a:t>שירת בחיל הרגלים</a:t>
            </a:r>
            <a:br>
              <a:rPr lang="he-IL" sz="1800" dirty="0" smtClean="0">
                <a:latin typeface="Aharoni" panose="02010803020104030203" pitchFamily="2" charset="-79"/>
                <a:cs typeface="Aharoni" panose="02010803020104030203" pitchFamily="2" charset="-79"/>
              </a:rPr>
            </a:br>
            <a:r>
              <a:rPr lang="he-IL" sz="1800" dirty="0">
                <a:latin typeface="Aharoni" panose="02010803020104030203" pitchFamily="2" charset="-79"/>
                <a:cs typeface="Aharoni" panose="02010803020104030203" pitchFamily="2" charset="-79"/>
              </a:rPr>
              <a:t/>
            </a:r>
            <a:br>
              <a:rPr lang="he-IL" sz="1800" dirty="0">
                <a:latin typeface="Aharoni" panose="02010803020104030203" pitchFamily="2" charset="-79"/>
                <a:cs typeface="Aharoni" panose="02010803020104030203" pitchFamily="2" charset="-79"/>
              </a:rPr>
            </a:br>
            <a:r>
              <a:rPr lang="he-IL" sz="1800" dirty="0" smtClean="0">
                <a:latin typeface="Aharoni" panose="02010803020104030203" pitchFamily="2" charset="-79"/>
                <a:cs typeface="Aharoni" panose="02010803020104030203" pitchFamily="2" charset="-79"/>
              </a:rPr>
              <a:t/>
            </a:r>
            <a:br>
              <a:rPr lang="he-IL" sz="1800" dirty="0" smtClean="0">
                <a:latin typeface="Aharoni" panose="02010803020104030203" pitchFamily="2" charset="-79"/>
                <a:cs typeface="Aharoni" panose="02010803020104030203" pitchFamily="2" charset="-79"/>
              </a:rPr>
            </a:br>
            <a:r>
              <a:rPr lang="he-IL" sz="1800" dirty="0">
                <a:latin typeface="Aharoni" panose="02010803020104030203" pitchFamily="2" charset="-79"/>
                <a:cs typeface="Aharoni" panose="02010803020104030203" pitchFamily="2" charset="-79"/>
              </a:rPr>
              <a:t/>
            </a:r>
            <a:br>
              <a:rPr lang="he-IL" sz="1800" dirty="0">
                <a:latin typeface="Aharoni" panose="02010803020104030203" pitchFamily="2" charset="-79"/>
                <a:cs typeface="Aharoni" panose="02010803020104030203" pitchFamily="2" charset="-79"/>
              </a:rPr>
            </a:br>
            <a:r>
              <a:rPr lang="he-IL" sz="1800" dirty="0" smtClean="0">
                <a:latin typeface="Aharoni" panose="02010803020104030203" pitchFamily="2" charset="-79"/>
                <a:cs typeface="+mn-cs"/>
              </a:rPr>
              <a:t>מקום מנוחתו</a:t>
            </a:r>
            <a:r>
              <a:rPr lang="he-IL" sz="1800" dirty="0" smtClean="0">
                <a:latin typeface="Aharoni" panose="02010803020104030203" pitchFamily="2" charset="-79"/>
                <a:cs typeface="Aharoni" panose="02010803020104030203" pitchFamily="2" charset="-79"/>
              </a:rPr>
              <a:t/>
            </a:r>
            <a:br>
              <a:rPr lang="he-IL" sz="1800" dirty="0" smtClean="0">
                <a:latin typeface="Aharoni" panose="02010803020104030203" pitchFamily="2" charset="-79"/>
                <a:cs typeface="Aharoni" panose="02010803020104030203" pitchFamily="2" charset="-79"/>
              </a:rPr>
            </a:br>
            <a:r>
              <a:rPr lang="he-IL" sz="2000" dirty="0" smtClean="0">
                <a:latin typeface="Aharoni" panose="02010803020104030203" pitchFamily="2" charset="-79"/>
                <a:cs typeface="+mn-cs"/>
              </a:rPr>
              <a:t>בית העלמין הצבאי ראשון לציון</a:t>
            </a:r>
            <a:r>
              <a:rPr lang="he-IL" sz="1800" dirty="0" smtClean="0"/>
              <a:t/>
            </a:r>
            <a:br>
              <a:rPr lang="he-IL" sz="1800" dirty="0" smtClean="0"/>
            </a:br>
            <a:endParaRPr lang="he-IL" sz="1800" dirty="0"/>
          </a:p>
        </p:txBody>
      </p:sp>
      <p:pic>
        <p:nvPicPr>
          <p:cNvPr id="4" name="תמונה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920" y="536567"/>
            <a:ext cx="1335304" cy="1032338"/>
          </a:xfrm>
          <a:prstGeom prst="rect">
            <a:avLst/>
          </a:prstGeom>
          <a:ln>
            <a:noFill/>
          </a:ln>
          <a:effectLst>
            <a:softEdge rad="112500"/>
          </a:effectLst>
        </p:spPr>
      </p:pic>
      <p:pic>
        <p:nvPicPr>
          <p:cNvPr id="5" name="תמונה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05114" y="1260198"/>
            <a:ext cx="3329088" cy="1872612"/>
          </a:xfrm>
          <a:prstGeom prst="rect">
            <a:avLst/>
          </a:prstGeom>
          <a:ln>
            <a:noFill/>
          </a:ln>
          <a:effectLst>
            <a:softEdge rad="112500"/>
          </a:effectLst>
        </p:spPr>
      </p:pic>
      <p:pic>
        <p:nvPicPr>
          <p:cNvPr id="6" name="אחינועם ניני- ניגע אל חלום.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16216" y="531959"/>
            <a:ext cx="609600" cy="609600"/>
          </a:xfrm>
          <a:prstGeom prst="rect">
            <a:avLst/>
          </a:prstGeom>
        </p:spPr>
      </p:pic>
    </p:spTree>
    <p:extLst>
      <p:ext uri="{BB962C8B-B14F-4D97-AF65-F5344CB8AC3E}">
        <p14:creationId xmlns:p14="http://schemas.microsoft.com/office/powerpoint/2010/main" val="4090541617"/>
      </p:ext>
    </p:extLst>
  </p:cSld>
  <p:clrMapOvr>
    <a:masterClrMapping/>
  </p:clrMapOvr>
  <mc:AlternateContent xmlns:mc="http://schemas.openxmlformats.org/markup-compatibility/2006" xmlns:p14="http://schemas.microsoft.com/office/powerpoint/2010/main">
    <mc:Choice Requires="p14">
      <p:transition spd="slow" p14:dur="2000" advTm="20000">
        <p:split orient="vert"/>
      </p:transition>
    </mc:Choice>
    <mc:Fallback xmlns="">
      <p:transition spd="slow" advTm="2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0" y="296263"/>
            <a:ext cx="8388424" cy="7165185"/>
          </a:xfrm>
        </p:spPr>
        <p:txBody>
          <a:bodyPr>
            <a:normAutofit/>
          </a:bodyPr>
          <a:lstStyle/>
          <a:p>
            <a:pPr marL="45720" indent="0" algn="ctr">
              <a:buNone/>
            </a:pPr>
            <a:r>
              <a:rPr lang="he-IL" sz="2800" dirty="0" smtClean="0"/>
              <a:t>אהרון נולד ביום ו' באלול תרפ"ז (3.9.1927), בן רחל ומשה.</a:t>
            </a:r>
          </a:p>
          <a:p>
            <a:pPr marL="45720" indent="0" algn="ctr">
              <a:buNone/>
            </a:pPr>
            <a:r>
              <a:rPr lang="he-IL" sz="2800" dirty="0" smtClean="0"/>
              <a:t>אהרון נולד בתל אביב, אך מקום מגוריו הינו בראשון לציון.</a:t>
            </a:r>
          </a:p>
          <a:p>
            <a:pPr marL="45720" indent="0" algn="ctr">
              <a:buNone/>
            </a:pPr>
            <a:r>
              <a:rPr lang="he-IL" sz="2800" dirty="0" smtClean="0"/>
              <a:t>לאהרון שני אחים ואחות שאהבו אותו מאוד!</a:t>
            </a:r>
          </a:p>
          <a:p>
            <a:pPr marL="45720" indent="0" algn="ctr">
              <a:buNone/>
            </a:pPr>
            <a:endParaRPr lang="he-IL" sz="2800" dirty="0"/>
          </a:p>
        </p:txBody>
      </p:sp>
      <p:pic>
        <p:nvPicPr>
          <p:cNvPr id="4" name="תמונה 3"/>
          <p:cNvPicPr>
            <a:picLocks noChangeAspect="1"/>
          </p:cNvPicPr>
          <p:nvPr/>
        </p:nvPicPr>
        <p:blipFill rotWithShape="1">
          <a:blip r:embed="rId2">
            <a:extLst>
              <a:ext uri="{28A0092B-C50C-407E-A947-70E740481C1C}">
                <a14:useLocalDpi xmlns:a14="http://schemas.microsoft.com/office/drawing/2010/main" val="0"/>
              </a:ext>
            </a:extLst>
          </a:blip>
          <a:srcRect t="9435"/>
          <a:stretch/>
        </p:blipFill>
        <p:spPr>
          <a:xfrm rot="5400000">
            <a:off x="867398" y="3011622"/>
            <a:ext cx="2933439" cy="4722087"/>
          </a:xfrm>
          <a:prstGeom prst="rect">
            <a:avLst/>
          </a:prstGeom>
          <a:ln>
            <a:noFill/>
          </a:ln>
          <a:effectLst>
            <a:softEdge rad="112500"/>
          </a:effectLst>
        </p:spPr>
      </p:pic>
      <p:pic>
        <p:nvPicPr>
          <p:cNvPr id="5"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622" y="2529858"/>
            <a:ext cx="2434580" cy="4328142"/>
          </a:xfrm>
          <a:prstGeom prst="rect">
            <a:avLst/>
          </a:prstGeom>
          <a:ln>
            <a:noFill/>
          </a:ln>
          <a:effectLst>
            <a:softEdge rad="112500"/>
          </a:effectLst>
        </p:spPr>
      </p:pic>
    </p:spTree>
    <p:extLst>
      <p:ext uri="{BB962C8B-B14F-4D97-AF65-F5344CB8AC3E}">
        <p14:creationId xmlns:p14="http://schemas.microsoft.com/office/powerpoint/2010/main" val="433494604"/>
      </p:ext>
    </p:extLst>
  </p:cSld>
  <p:clrMapOvr>
    <a:masterClrMapping/>
  </p:clrMapOvr>
  <mc:AlternateContent xmlns:mc="http://schemas.openxmlformats.org/markup-compatibility/2006" xmlns:p14="http://schemas.microsoft.com/office/powerpoint/2010/main">
    <mc:Choice Requires="p14">
      <p:transition spd="slow" p14:dur="2500" advTm="22000">
        <p:checker/>
      </p:transition>
    </mc:Choice>
    <mc:Fallback xmlns="">
      <p:transition spd="slow" advTm="22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2000"/>
                                        <p:tgtEl>
                                          <p:spTgt spid="3">
                                            <p:txEl>
                                              <p:pRg st="0" end="0"/>
                                            </p:txEl>
                                          </p:spTgt>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2000"/>
                                        <p:tgtEl>
                                          <p:spTgt spid="3">
                                            <p:txEl>
                                              <p:pRg st="1" end="1"/>
                                            </p:txEl>
                                          </p:spTgt>
                                        </p:tgtEl>
                                      </p:cBhvr>
                                    </p:animEffect>
                                  </p:childTnLst>
                                </p:cTn>
                              </p:par>
                            </p:childTnLst>
                          </p:cTn>
                        </p:par>
                        <p:par>
                          <p:cTn id="12" fill="hold">
                            <p:stCondLst>
                              <p:cond delay="4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2000"/>
                                        <p:tgtEl>
                                          <p:spTgt spid="3">
                                            <p:txEl>
                                              <p:pRg st="2" end="2"/>
                                            </p:txEl>
                                          </p:spTgt>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99592" y="1"/>
            <a:ext cx="7315200" cy="1916832"/>
          </a:xfrm>
        </p:spPr>
        <p:txBody>
          <a:bodyPr>
            <a:normAutofit/>
          </a:bodyPr>
          <a:lstStyle/>
          <a:p>
            <a:pPr marL="45720" indent="0" algn="ctr">
              <a:buNone/>
            </a:pPr>
            <a:r>
              <a:rPr lang="he-IL" sz="2400" dirty="0" smtClean="0"/>
              <a:t>אהרון למד בבית הספר העממי "חביב". </a:t>
            </a:r>
          </a:p>
          <a:p>
            <a:pPr marL="45720" indent="0" algn="ctr">
              <a:buNone/>
            </a:pPr>
            <a:r>
              <a:rPr lang="he-IL" sz="2400" dirty="0" smtClean="0"/>
              <a:t>כבר בהיותו נער צעיר הוא הצטרף להגנה והשתתף באימונים ובפעולות שונות.</a:t>
            </a:r>
          </a:p>
          <a:p>
            <a:pPr marL="45720" indent="0" algn="ctr">
              <a:buNone/>
            </a:pPr>
            <a:r>
              <a:rPr lang="he-IL" sz="2400" dirty="0" smtClean="0"/>
              <a:t>עבד כמכונאי רכב. </a:t>
            </a:r>
            <a:endParaRPr lang="he-IL" sz="2400" dirty="0"/>
          </a:p>
        </p:txBody>
      </p:sp>
      <p:pic>
        <p:nvPicPr>
          <p:cNvPr id="1026" name="Picture 2" descr="C:\Users\liraz\Desktop\20150114_2040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81249" y="1708541"/>
            <a:ext cx="2427255" cy="51845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תמונה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39454"/>
            <a:ext cx="4956043" cy="2787774"/>
          </a:xfrm>
          <a:prstGeom prst="rect">
            <a:avLst/>
          </a:prstGeom>
          <a:ln>
            <a:noFill/>
          </a:ln>
          <a:effectLst>
            <a:softEdge rad="112500"/>
          </a:effectLst>
        </p:spPr>
      </p:pic>
    </p:spTree>
    <p:extLst>
      <p:ext uri="{BB962C8B-B14F-4D97-AF65-F5344CB8AC3E}">
        <p14:creationId xmlns:p14="http://schemas.microsoft.com/office/powerpoint/2010/main" val="1162432905"/>
      </p:ext>
    </p:extLst>
  </p:cSld>
  <p:clrMapOvr>
    <a:masterClrMapping/>
  </p:clrMapOvr>
  <mc:AlternateContent xmlns:mc="http://schemas.openxmlformats.org/markup-compatibility/2006" xmlns:p14="http://schemas.microsoft.com/office/powerpoint/2010/main">
    <mc:Choice Requires="p14">
      <p:transition spd="slow" p14:dur="1200" advTm="15000">
        <p:dissolve/>
      </p:transition>
    </mc:Choice>
    <mc:Fallback xmlns="">
      <p:transition spd="slow" advTm="1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2000"/>
                                        <p:tgtEl>
                                          <p:spTgt spid="3">
                                            <p:txEl>
                                              <p:pRg st="0" end="0"/>
                                            </p:txEl>
                                          </p:spTgt>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2000"/>
                                        <p:tgtEl>
                                          <p:spTgt spid="3">
                                            <p:txEl>
                                              <p:pRg st="1" end="1"/>
                                            </p:txEl>
                                          </p:spTgt>
                                        </p:tgtEl>
                                      </p:cBhvr>
                                    </p:animEffect>
                                  </p:childTnLst>
                                </p:cTn>
                              </p:par>
                            </p:childTnLst>
                          </p:cTn>
                        </p:par>
                        <p:par>
                          <p:cTn id="18" fill="hold">
                            <p:stCondLst>
                              <p:cond delay="4000"/>
                            </p:stCondLst>
                            <p:childTnLst>
                              <p:par>
                                <p:cTn id="19" presetID="31"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2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2000"/>
                                        <p:tgtEl>
                                          <p:spTgt spid="3">
                                            <p:txEl>
                                              <p:pRg st="2" end="2"/>
                                            </p:txEl>
                                          </p:spTgt>
                                        </p:tgtEl>
                                      </p:cBhvr>
                                    </p:animEffect>
                                  </p:childTnLst>
                                </p:cTn>
                              </p:par>
                            </p:childTnLst>
                          </p:cTn>
                        </p:par>
                        <p:par>
                          <p:cTn id="25" fill="hold">
                            <p:stCondLst>
                              <p:cond delay="6000"/>
                            </p:stCondLst>
                            <p:childTnLst>
                              <p:par>
                                <p:cTn id="26" presetID="55" presetClass="entr" presetSubtype="0" fill="hold" nodeType="afterEffect">
                                  <p:stCondLst>
                                    <p:cond delay="0"/>
                                  </p:stCondLst>
                                  <p:childTnLst>
                                    <p:set>
                                      <p:cBhvr>
                                        <p:cTn id="27" dur="1" fill="hold">
                                          <p:stCondLst>
                                            <p:cond delay="0"/>
                                          </p:stCondLst>
                                        </p:cTn>
                                        <p:tgtEl>
                                          <p:spTgt spid="1026"/>
                                        </p:tgtEl>
                                        <p:attrNameLst>
                                          <p:attrName>style.visibility</p:attrName>
                                        </p:attrNameLst>
                                      </p:cBhvr>
                                      <p:to>
                                        <p:strVal val="visible"/>
                                      </p:to>
                                    </p:set>
                                    <p:anim calcmode="lin" valueType="num">
                                      <p:cBhvr>
                                        <p:cTn id="28" dur="2000" fill="hold"/>
                                        <p:tgtEl>
                                          <p:spTgt spid="1026"/>
                                        </p:tgtEl>
                                        <p:attrNameLst>
                                          <p:attrName>ppt_w</p:attrName>
                                        </p:attrNameLst>
                                      </p:cBhvr>
                                      <p:tavLst>
                                        <p:tav tm="0">
                                          <p:val>
                                            <p:strVal val="#ppt_w*0.70"/>
                                          </p:val>
                                        </p:tav>
                                        <p:tav tm="100000">
                                          <p:val>
                                            <p:strVal val="#ppt_w"/>
                                          </p:val>
                                        </p:tav>
                                      </p:tavLst>
                                    </p:anim>
                                    <p:anim calcmode="lin" valueType="num">
                                      <p:cBhvr>
                                        <p:cTn id="29" dur="2000" fill="hold"/>
                                        <p:tgtEl>
                                          <p:spTgt spid="1026"/>
                                        </p:tgtEl>
                                        <p:attrNameLst>
                                          <p:attrName>ppt_h</p:attrName>
                                        </p:attrNameLst>
                                      </p:cBhvr>
                                      <p:tavLst>
                                        <p:tav tm="0">
                                          <p:val>
                                            <p:strVal val="#ppt_h"/>
                                          </p:val>
                                        </p:tav>
                                        <p:tav tm="100000">
                                          <p:val>
                                            <p:strVal val="#ppt_h"/>
                                          </p:val>
                                        </p:tav>
                                      </p:tavLst>
                                    </p:anim>
                                    <p:animEffect transition="in" filter="fade">
                                      <p:cBhvr>
                                        <p:cTn id="30" dur="2000"/>
                                        <p:tgtEl>
                                          <p:spTgt spid="1026"/>
                                        </p:tgtEl>
                                      </p:cBhvr>
                                    </p:animEffect>
                                  </p:childTnLst>
                                </p:cTn>
                              </p:par>
                            </p:childTnLst>
                          </p:cTn>
                        </p:par>
                        <p:par>
                          <p:cTn id="31" fill="hold">
                            <p:stCondLst>
                              <p:cond delay="8000"/>
                            </p:stCondLst>
                            <p:childTnLst>
                              <p:par>
                                <p:cTn id="32" presetID="55"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2000" fill="hold"/>
                                        <p:tgtEl>
                                          <p:spTgt spid="4"/>
                                        </p:tgtEl>
                                        <p:attrNameLst>
                                          <p:attrName>ppt_w</p:attrName>
                                        </p:attrNameLst>
                                      </p:cBhvr>
                                      <p:tavLst>
                                        <p:tav tm="0">
                                          <p:val>
                                            <p:strVal val="#ppt_w*0.70"/>
                                          </p:val>
                                        </p:tav>
                                        <p:tav tm="100000">
                                          <p:val>
                                            <p:strVal val="#ppt_w"/>
                                          </p:val>
                                        </p:tav>
                                      </p:tavLst>
                                    </p:anim>
                                    <p:anim calcmode="lin" valueType="num">
                                      <p:cBhvr>
                                        <p:cTn id="35" dur="2000" fill="hold"/>
                                        <p:tgtEl>
                                          <p:spTgt spid="4"/>
                                        </p:tgtEl>
                                        <p:attrNameLst>
                                          <p:attrName>ppt_h</p:attrName>
                                        </p:attrNameLst>
                                      </p:cBhvr>
                                      <p:tavLst>
                                        <p:tav tm="0">
                                          <p:val>
                                            <p:strVal val="#ppt_h"/>
                                          </p:val>
                                        </p:tav>
                                        <p:tav tm="100000">
                                          <p:val>
                                            <p:strVal val="#ppt_h"/>
                                          </p:val>
                                        </p:tav>
                                      </p:tavLst>
                                    </p:anim>
                                    <p:animEffect transition="in" filter="fade">
                                      <p:cBhvr>
                                        <p:cTn id="3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14400" y="105497"/>
            <a:ext cx="7315200" cy="4187599"/>
          </a:xfrm>
        </p:spPr>
        <p:txBody>
          <a:bodyPr>
            <a:normAutofit/>
          </a:bodyPr>
          <a:lstStyle/>
          <a:p>
            <a:pPr marL="45720" indent="0" algn="ctr">
              <a:lnSpc>
                <a:spcPct val="150000"/>
              </a:lnSpc>
              <a:buNone/>
            </a:pPr>
            <a:r>
              <a:rPr lang="he-IL" sz="2400" dirty="0" smtClean="0">
                <a:effectLst>
                  <a:outerShdw blurRad="38100" dist="38100" dir="2700000" algn="tl">
                    <a:srgbClr val="000000">
                      <a:alpha val="43137"/>
                    </a:srgbClr>
                  </a:outerShdw>
                </a:effectLst>
              </a:rPr>
              <a:t>חבריו של אהרון היו מכנים אותו ארה'לה!</a:t>
            </a:r>
          </a:p>
          <a:p>
            <a:pPr marL="45720" indent="0" algn="ctr">
              <a:lnSpc>
                <a:spcPct val="150000"/>
              </a:lnSpc>
              <a:buNone/>
            </a:pPr>
            <a:r>
              <a:rPr lang="he-IL" sz="2400" dirty="0" smtClean="0">
                <a:effectLst>
                  <a:outerShdw blurRad="38100" dist="38100" dir="2700000" algn="tl">
                    <a:srgbClr val="000000">
                      <a:alpha val="43137"/>
                    </a:srgbClr>
                  </a:outerShdw>
                </a:effectLst>
              </a:rPr>
              <a:t>ארה'לה היה אדם טוב לב.</a:t>
            </a:r>
          </a:p>
          <a:p>
            <a:pPr marL="45720" indent="0" algn="ctr">
              <a:lnSpc>
                <a:spcPct val="150000"/>
              </a:lnSpc>
              <a:buNone/>
            </a:pPr>
            <a:r>
              <a:rPr lang="he-IL" sz="2400" dirty="0" smtClean="0">
                <a:effectLst>
                  <a:outerShdw blurRad="38100" dist="38100" dir="2700000" algn="tl">
                    <a:srgbClr val="000000">
                      <a:alpha val="43137"/>
                    </a:srgbClr>
                  </a:outerShdw>
                </a:effectLst>
              </a:rPr>
              <a:t>הוא היה נדיב מאוד.</a:t>
            </a:r>
          </a:p>
          <a:p>
            <a:pPr marL="45720" indent="0" algn="ctr">
              <a:lnSpc>
                <a:spcPct val="150000"/>
              </a:lnSpc>
              <a:buNone/>
            </a:pPr>
            <a:r>
              <a:rPr lang="he-IL" sz="2400" dirty="0" smtClean="0">
                <a:effectLst>
                  <a:outerShdw blurRad="38100" dist="38100" dir="2700000" algn="tl">
                    <a:srgbClr val="000000">
                      <a:alpha val="43137"/>
                    </a:srgbClr>
                  </a:outerShdw>
                </a:effectLst>
              </a:rPr>
              <a:t>ארה'לה עזר לכל מי שהיה זקוק לעזרה.</a:t>
            </a:r>
          </a:p>
          <a:p>
            <a:pPr marL="45720" indent="0" algn="ctr">
              <a:lnSpc>
                <a:spcPct val="150000"/>
              </a:lnSpc>
              <a:buNone/>
            </a:pPr>
            <a:r>
              <a:rPr lang="he-IL" sz="2400" dirty="0" smtClean="0">
                <a:effectLst>
                  <a:outerShdw blurRad="38100" dist="38100" dir="2700000" algn="tl">
                    <a:srgbClr val="000000">
                      <a:alpha val="43137"/>
                    </a:srgbClr>
                  </a:outerShdw>
                </a:effectLst>
              </a:rPr>
              <a:t>למרות שמגיל צעיר ארה'לה הצטרף ל"הגנה", היו לו גם תקופות לא מועטות בתוך בית הספר...</a:t>
            </a:r>
          </a:p>
          <a:p>
            <a:pPr marL="45720" indent="0">
              <a:buNone/>
            </a:pPr>
            <a:endParaRPr lang="he-IL" dirty="0"/>
          </a:p>
        </p:txBody>
      </p:sp>
      <p:pic>
        <p:nvPicPr>
          <p:cNvPr id="2050" name="Picture 2" descr="https://encrypted-tbn3.gstatic.com/images?q=tbn:ANd9GcTGY_TjPxnM8eZyEUm23aZf88JNrqx4FccFoAkh-BpDk9vf6g1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790335"/>
            <a:ext cx="3542181" cy="23839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195736" y="6174238"/>
            <a:ext cx="4046237" cy="646331"/>
          </a:xfrm>
          <a:prstGeom prst="rect">
            <a:avLst/>
          </a:prstGeom>
          <a:noFill/>
        </p:spPr>
        <p:txBody>
          <a:bodyPr wrap="square" rtlCol="1">
            <a:spAutoFit/>
          </a:bodyPr>
          <a:lstStyle/>
          <a:p>
            <a:pPr algn="ctr"/>
            <a:r>
              <a:rPr lang="he-IL" dirty="0" smtClean="0"/>
              <a:t>אהרון בכיתה ה' בבית הספר "חביב" (שורה ראשונה מימין)</a:t>
            </a:r>
            <a:endParaRPr lang="he-IL" dirty="0"/>
          </a:p>
        </p:txBody>
      </p:sp>
    </p:spTree>
    <p:extLst>
      <p:ext uri="{BB962C8B-B14F-4D97-AF65-F5344CB8AC3E}">
        <p14:creationId xmlns:p14="http://schemas.microsoft.com/office/powerpoint/2010/main" val="2425170058"/>
      </p:ext>
    </p:extLst>
  </p:cSld>
  <p:clrMapOvr>
    <a:masterClrMapping/>
  </p:clrMapOvr>
  <mc:AlternateContent xmlns:mc="http://schemas.openxmlformats.org/markup-compatibility/2006" xmlns:p14="http://schemas.microsoft.com/office/powerpoint/2010/main">
    <mc:Choice Requires="p14">
      <p:transition spd="slow" p14:dur="3900" advTm="25000">
        <p14:glitter dir="r"/>
      </p:transition>
    </mc:Choice>
    <mc:Fallback xmlns="">
      <p:transition spd="slow" advTm="2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000"/>
                            </p:stCondLst>
                            <p:childTnLst>
                              <p:par>
                                <p:cTn id="12" presetID="15"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7" dur="2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4000"/>
                            </p:stCondLst>
                            <p:childTnLst>
                              <p:par>
                                <p:cTn id="19" presetID="15"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2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4" dur="2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6000"/>
                            </p:stCondLst>
                            <p:childTnLst>
                              <p:par>
                                <p:cTn id="26" presetID="15" presetClass="entr" presetSubtype="0"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2000" fill="hold"/>
                                        <p:tgtEl>
                                          <p:spTgt spid="3">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1" dur="2000" fill="hold"/>
                                        <p:tgtEl>
                                          <p:spTgt spid="3">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8000"/>
                            </p:stCondLst>
                            <p:childTnLst>
                              <p:par>
                                <p:cTn id="33" presetID="15"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2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38" dur="2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10000"/>
                            </p:stCondLst>
                            <p:childTnLst>
                              <p:par>
                                <p:cTn id="40" presetID="42" presetClass="entr" presetSubtype="0" fill="hold" nodeType="afterEffect">
                                  <p:stCondLst>
                                    <p:cond delay="0"/>
                                  </p:stCondLst>
                                  <p:childTnLst>
                                    <p:set>
                                      <p:cBhvr>
                                        <p:cTn id="41" dur="1" fill="hold">
                                          <p:stCondLst>
                                            <p:cond delay="0"/>
                                          </p:stCondLst>
                                        </p:cTn>
                                        <p:tgtEl>
                                          <p:spTgt spid="2050"/>
                                        </p:tgtEl>
                                        <p:attrNameLst>
                                          <p:attrName>style.visibility</p:attrName>
                                        </p:attrNameLst>
                                      </p:cBhvr>
                                      <p:to>
                                        <p:strVal val="visible"/>
                                      </p:to>
                                    </p:set>
                                    <p:animEffect transition="in" filter="fade">
                                      <p:cBhvr>
                                        <p:cTn id="42" dur="2000"/>
                                        <p:tgtEl>
                                          <p:spTgt spid="2050"/>
                                        </p:tgtEl>
                                      </p:cBhvr>
                                    </p:animEffect>
                                    <p:anim calcmode="lin" valueType="num">
                                      <p:cBhvr>
                                        <p:cTn id="43" dur="2000" fill="hold"/>
                                        <p:tgtEl>
                                          <p:spTgt spid="2050"/>
                                        </p:tgtEl>
                                        <p:attrNameLst>
                                          <p:attrName>ppt_x</p:attrName>
                                        </p:attrNameLst>
                                      </p:cBhvr>
                                      <p:tavLst>
                                        <p:tav tm="0">
                                          <p:val>
                                            <p:strVal val="#ppt_x"/>
                                          </p:val>
                                        </p:tav>
                                        <p:tav tm="100000">
                                          <p:val>
                                            <p:strVal val="#ppt_x"/>
                                          </p:val>
                                        </p:tav>
                                      </p:tavLst>
                                    </p:anim>
                                    <p:anim calcmode="lin" valueType="num">
                                      <p:cBhvr>
                                        <p:cTn id="44" dur="2000" fill="hold"/>
                                        <p:tgtEl>
                                          <p:spTgt spid="2050"/>
                                        </p:tgtEl>
                                        <p:attrNameLst>
                                          <p:attrName>ppt_y</p:attrName>
                                        </p:attrNameLst>
                                      </p:cBhvr>
                                      <p:tavLst>
                                        <p:tav tm="0">
                                          <p:val>
                                            <p:strVal val="#ppt_y+.1"/>
                                          </p:val>
                                        </p:tav>
                                        <p:tav tm="100000">
                                          <p:val>
                                            <p:strVal val="#ppt_y"/>
                                          </p:val>
                                        </p:tav>
                                      </p:tavLst>
                                    </p:anim>
                                  </p:childTnLst>
                                </p:cTn>
                              </p:par>
                            </p:childTnLst>
                          </p:cTn>
                        </p:par>
                        <p:par>
                          <p:cTn id="45" fill="hold">
                            <p:stCondLst>
                              <p:cond delay="12000"/>
                            </p:stCondLst>
                            <p:childTnLst>
                              <p:par>
                                <p:cTn id="46" presetID="42" presetClass="entr" presetSubtype="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000"/>
                                        <p:tgtEl>
                                          <p:spTgt spid="5"/>
                                        </p:tgtEl>
                                      </p:cBhvr>
                                    </p:animEffect>
                                    <p:anim calcmode="lin" valueType="num">
                                      <p:cBhvr>
                                        <p:cTn id="49" dur="2000" fill="hold"/>
                                        <p:tgtEl>
                                          <p:spTgt spid="5"/>
                                        </p:tgtEl>
                                        <p:attrNameLst>
                                          <p:attrName>ppt_x</p:attrName>
                                        </p:attrNameLst>
                                      </p:cBhvr>
                                      <p:tavLst>
                                        <p:tav tm="0">
                                          <p:val>
                                            <p:strVal val="#ppt_x"/>
                                          </p:val>
                                        </p:tav>
                                        <p:tav tm="100000">
                                          <p:val>
                                            <p:strVal val="#ppt_x"/>
                                          </p:val>
                                        </p:tav>
                                      </p:tavLst>
                                    </p:anim>
                                    <p:anim calcmode="lin" valueType="num">
                                      <p:cBhvr>
                                        <p:cTn id="50" dur="2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71600" y="504056"/>
            <a:ext cx="7315200" cy="3933056"/>
          </a:xfrm>
        </p:spPr>
        <p:txBody>
          <a:bodyPr>
            <a:normAutofit/>
          </a:bodyPr>
          <a:lstStyle/>
          <a:p>
            <a:pPr marL="45720" indent="0">
              <a:lnSpc>
                <a:spcPct val="150000"/>
              </a:lnSpc>
              <a:buNone/>
            </a:pPr>
            <a:r>
              <a:rPr lang="he-IL" b="1" dirty="0"/>
              <a:t>" לימים נודע לי כי יש ילד שמגדל ארנבות... הוא היה קצת גדול ממני וגר אי שם באחת החצרות הפנימיות שמאחורי הבית הדו קומתי, שבחזיתו היו החנויות למכשירי כתיבה של צמרי ושל גפן וגם חנותו של השען זוצמר..... שמו של הילד היה ארהל'ה שרמן והילדים קראו לו "שרלה". לא היה לי כסף לשלם עבור הארנבות ושרלה היה ילד טוב ואמר לי שאשלם מתי שיהיה לי. הוא גם הסביר לי מה הארנבות אוכלות ואיפה להחזיק אותן. הוא גם הראה לי איך מבחינים בין זכר ונקבה על ידי לחיצה קלה בשיפולי הבטן..."</a:t>
            </a:r>
            <a:endParaRPr lang="he-IL" dirty="0"/>
          </a:p>
        </p:txBody>
      </p:sp>
      <p:sp>
        <p:nvSpPr>
          <p:cNvPr id="4" name="TextBox 3"/>
          <p:cNvSpPr txBox="1"/>
          <p:nvPr/>
        </p:nvSpPr>
        <p:spPr>
          <a:xfrm>
            <a:off x="539552" y="6093296"/>
            <a:ext cx="3816424" cy="369332"/>
          </a:xfrm>
          <a:prstGeom prst="rect">
            <a:avLst/>
          </a:prstGeom>
          <a:noFill/>
        </p:spPr>
        <p:txBody>
          <a:bodyPr wrap="square" rtlCol="1">
            <a:spAutoFit/>
          </a:bodyPr>
          <a:lstStyle/>
          <a:p>
            <a:r>
              <a:rPr lang="he-IL" dirty="0" smtClean="0"/>
              <a:t>(מפי דבריו של מכרו יחזקאל בראון)</a:t>
            </a:r>
            <a:endParaRPr lang="he-IL" dirty="0"/>
          </a:p>
        </p:txBody>
      </p:sp>
    </p:spTree>
    <p:extLst>
      <p:ext uri="{BB962C8B-B14F-4D97-AF65-F5344CB8AC3E}">
        <p14:creationId xmlns:p14="http://schemas.microsoft.com/office/powerpoint/2010/main" val="2329664382"/>
      </p:ext>
    </p:extLst>
  </p:cSld>
  <p:clrMapOvr>
    <a:masterClrMapping/>
  </p:clrMapOvr>
  <mc:AlternateContent xmlns:mc="http://schemas.openxmlformats.org/markup-compatibility/2006" xmlns:p14="http://schemas.microsoft.com/office/powerpoint/2010/main">
    <mc:Choice Requires="p14">
      <p:transition spd="slow" p14:dur="2500" advTm="27000">
        <p14:vortex/>
      </p:transition>
    </mc:Choice>
    <mc:Fallback xmlns="">
      <p:transition spd="slow" advTm="2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8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8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800"/>
                                        <p:tgtEl>
                                          <p:spTgt spid="3">
                                            <p:txEl>
                                              <p:pRg st="0" end="0"/>
                                            </p:txEl>
                                          </p:spTgt>
                                        </p:tgtEl>
                                      </p:cBhvr>
                                    </p:animEffect>
                                  </p:childTnLst>
                                </p:cTn>
                              </p:par>
                            </p:childTnLst>
                          </p:cTn>
                        </p:par>
                        <p:par>
                          <p:cTn id="10" fill="hold">
                            <p:stCondLst>
                              <p:cond delay="67500"/>
                            </p:stCondLst>
                            <p:childTnLst>
                              <p:par>
                                <p:cTn id="11" presetID="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55576" y="332657"/>
            <a:ext cx="7315200" cy="1944216"/>
          </a:xfrm>
        </p:spPr>
        <p:txBody>
          <a:bodyPr>
            <a:normAutofit/>
          </a:bodyPr>
          <a:lstStyle/>
          <a:p>
            <a:pPr marL="45720" indent="0" algn="ctr">
              <a:lnSpc>
                <a:spcPct val="150000"/>
              </a:lnSpc>
              <a:buNone/>
            </a:pPr>
            <a:r>
              <a:rPr lang="he-IL" sz="2400" b="1" dirty="0"/>
              <a:t>בשנת תש"ה, 1945, התגייס למשטרת היישובים העבריים, שירת באזור ראשון לציון, בעמק יזרעאל ובעפולה, שם שימש כנהג בטנדר הנוטרים.</a:t>
            </a:r>
            <a:endParaRPr lang="he-IL" sz="2400" dirty="0"/>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2060848"/>
            <a:ext cx="7668344" cy="4313444"/>
          </a:xfrm>
          <a:prstGeom prst="rect">
            <a:avLst/>
          </a:prstGeom>
          <a:ln>
            <a:noFill/>
          </a:ln>
          <a:effectLst>
            <a:softEdge rad="112500"/>
          </a:effectLst>
        </p:spPr>
      </p:pic>
    </p:spTree>
    <p:extLst>
      <p:ext uri="{BB962C8B-B14F-4D97-AF65-F5344CB8AC3E}">
        <p14:creationId xmlns:p14="http://schemas.microsoft.com/office/powerpoint/2010/main" val="2922685548"/>
      </p:ext>
    </p:extLst>
  </p:cSld>
  <p:clrMapOvr>
    <a:masterClrMapping/>
  </p:clrMapOvr>
  <mc:AlternateContent xmlns:mc="http://schemas.openxmlformats.org/markup-compatibility/2006" xmlns:p14="http://schemas.microsoft.com/office/powerpoint/2010/main">
    <mc:Choice Requires="p14">
      <p:transition spd="slow" p14:dur="2250" advTm="21000">
        <p:blinds dir="vert"/>
      </p:transition>
    </mc:Choice>
    <mc:Fallback xmlns="">
      <p:transition spd="slow" advTm="2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43608" y="565449"/>
            <a:ext cx="7315200" cy="2215480"/>
          </a:xfrm>
        </p:spPr>
        <p:txBody>
          <a:bodyPr>
            <a:normAutofit/>
          </a:bodyPr>
          <a:lstStyle/>
          <a:p>
            <a:pPr marL="45720" indent="0" algn="ctr">
              <a:lnSpc>
                <a:spcPct val="150000"/>
              </a:lnSpc>
              <a:buNone/>
            </a:pPr>
            <a:r>
              <a:rPr lang="he-IL" sz="2400" dirty="0"/>
              <a:t>כשפרצה מלחמת-העצמאות חזר הביתה, עבר לשרת ביחידתו בחי"ש, </a:t>
            </a:r>
            <a:r>
              <a:rPr lang="he-IL" sz="2400" dirty="0" smtClean="0"/>
              <a:t>שהייתה </a:t>
            </a:r>
            <a:r>
              <a:rPr lang="he-IL" sz="2400" dirty="0"/>
              <a:t>אחר-כך לגדוד בחטיבת "גבעתי", והשתתף בכל פעולותיה בחורף </a:t>
            </a:r>
            <a:r>
              <a:rPr lang="he-IL" sz="2400" dirty="0" smtClean="0"/>
              <a:t>תש"ח.</a:t>
            </a:r>
            <a:endParaRPr lang="he-IL" sz="2400" dirty="0"/>
          </a:p>
        </p:txBody>
      </p:sp>
      <p:pic>
        <p:nvPicPr>
          <p:cNvPr id="8" name="תמונה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412268" y="3764700"/>
            <a:ext cx="3959424" cy="2227176"/>
          </a:xfrm>
          <a:prstGeom prst="rect">
            <a:avLst/>
          </a:prstGeom>
          <a:ln>
            <a:noFill/>
          </a:ln>
          <a:effectLst>
            <a:softEdge rad="112500"/>
          </a:effectLst>
        </p:spPr>
      </p:pic>
      <p:pic>
        <p:nvPicPr>
          <p:cNvPr id="2" name="מיליון כוכבים.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9512" y="260648"/>
            <a:ext cx="609600" cy="609600"/>
          </a:xfrm>
          <a:prstGeom prst="rect">
            <a:avLst/>
          </a:prstGeom>
        </p:spPr>
      </p:pic>
    </p:spTree>
    <p:extLst>
      <p:ext uri="{BB962C8B-B14F-4D97-AF65-F5344CB8AC3E}">
        <p14:creationId xmlns:p14="http://schemas.microsoft.com/office/powerpoint/2010/main" val="4159228922"/>
      </p:ext>
    </p:extLst>
  </p:cSld>
  <p:clrMapOvr>
    <a:masterClrMapping/>
  </p:clrMapOvr>
  <mc:AlternateContent xmlns:mc="http://schemas.openxmlformats.org/markup-compatibility/2006" xmlns:p14="http://schemas.microsoft.com/office/powerpoint/2010/main">
    <mc:Choice Requires="p14">
      <p:transition spd="slow" p14:dur="3000" advTm="18000">
        <p14:shred/>
      </p:transition>
    </mc:Choice>
    <mc:Fallback xmlns="">
      <p:transition spd="slow"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4" presetClass="entr" presetSubtype="1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9" dur="2000"/>
                                        <p:tgtEl>
                                          <p:spTgt spid="3">
                                            <p:txEl>
                                              <p:pRg st="0" end="0"/>
                                            </p:txEl>
                                          </p:spTgt>
                                        </p:tgtEl>
                                      </p:cBhvr>
                                    </p:animEffect>
                                  </p:childTnLst>
                                </p:cTn>
                              </p:par>
                            </p:childTnLst>
                          </p:cTn>
                        </p:par>
                        <p:par>
                          <p:cTn id="10" fill="hold">
                            <p:stCondLst>
                              <p:cond delay="2000"/>
                            </p:stCondLst>
                            <p:childTnLst>
                              <p:par>
                                <p:cTn id="11" presetID="14" presetClass="entr" presetSubtype="1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fill="hold" display="0">
                  <p:stCondLst>
                    <p:cond delay="indefinite"/>
                  </p:stCondLst>
                  <p:endCondLst>
                    <p:cond evt="onStopAudio" delay="0">
                      <p:tgtEl>
                        <p:sldTgt/>
                      </p:tgtEl>
                    </p:cond>
                  </p:endCondLst>
                </p:cTn>
                <p:tgtEl>
                  <p:spTgt spid="2"/>
                </p:tgtEl>
              </p:cMediaNode>
            </p:audio>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43608" y="1700809"/>
            <a:ext cx="7315200" cy="3024336"/>
          </a:xfrm>
        </p:spPr>
        <p:txBody>
          <a:bodyPr/>
          <a:lstStyle/>
          <a:p>
            <a:pPr marL="45720" indent="0" algn="ctr">
              <a:lnSpc>
                <a:spcPct val="200000"/>
              </a:lnSpc>
              <a:buNone/>
            </a:pPr>
            <a:r>
              <a:rPr lang="he-IL" dirty="0" smtClean="0"/>
              <a:t>"</a:t>
            </a:r>
            <a:r>
              <a:rPr lang="he-IL" sz="2400" dirty="0" smtClean="0"/>
              <a:t>אני ואחי היינו ממש כמו חברים, אני זוכרת שכאשר בא לבקרני הוא סיגל לעצמו מנהג להיכנס דרך מרפסת הבית ולא דרך הדלת..."</a:t>
            </a:r>
            <a:endParaRPr lang="he-IL" sz="2400" dirty="0"/>
          </a:p>
        </p:txBody>
      </p:sp>
      <p:sp>
        <p:nvSpPr>
          <p:cNvPr id="6" name="TextBox 5"/>
          <p:cNvSpPr txBox="1"/>
          <p:nvPr/>
        </p:nvSpPr>
        <p:spPr>
          <a:xfrm>
            <a:off x="0" y="6488668"/>
            <a:ext cx="3888432" cy="369332"/>
          </a:xfrm>
          <a:prstGeom prst="rect">
            <a:avLst/>
          </a:prstGeom>
          <a:noFill/>
        </p:spPr>
        <p:txBody>
          <a:bodyPr wrap="square" rtlCol="1">
            <a:spAutoFit/>
          </a:bodyPr>
          <a:lstStyle/>
          <a:p>
            <a:r>
              <a:rPr lang="he-IL" dirty="0" smtClean="0"/>
              <a:t>(מפי דבריה של אחותו הקטנה ציונה)</a:t>
            </a:r>
            <a:endParaRPr lang="he-IL" dirty="0"/>
          </a:p>
        </p:txBody>
      </p:sp>
    </p:spTree>
    <p:extLst>
      <p:ext uri="{BB962C8B-B14F-4D97-AF65-F5344CB8AC3E}">
        <p14:creationId xmlns:p14="http://schemas.microsoft.com/office/powerpoint/2010/main" val="1499342891"/>
      </p:ext>
    </p:extLst>
  </p:cSld>
  <p:clrMapOvr>
    <a:masterClrMapping/>
  </p:clrMapOvr>
  <mc:AlternateContent xmlns:mc="http://schemas.openxmlformats.org/markup-compatibility/2006" xmlns:p14="http://schemas.microsoft.com/office/powerpoint/2010/main">
    <mc:Choice Requires="p14">
      <p:transition spd="slow" p14:dur="3000" advTm="15000">
        <p14:prism dir="r" isContent="1" isInverted="1"/>
      </p:transition>
    </mc:Choice>
    <mc:Fallback xmlns="">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20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20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20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000" tmFilter="0,0; .5, 1; 1, 1"/>
                                        <p:tgtEl>
                                          <p:spTgt spid="3">
                                            <p:txEl>
                                              <p:pRg st="0" end="0"/>
                                            </p:txEl>
                                          </p:spTgt>
                                        </p:tgtEl>
                                      </p:cBhvr>
                                    </p:animEffect>
                                  </p:childTnLst>
                                </p:cTn>
                              </p:par>
                            </p:childTnLst>
                          </p:cTn>
                        </p:par>
                        <p:par>
                          <p:cTn id="12" fill="hold">
                            <p:stCondLst>
                              <p:cond delay="206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anim calcmode="lin" valueType="num">
                                      <p:cBhvr>
                                        <p:cTn id="16" dur="2000" fill="hold"/>
                                        <p:tgtEl>
                                          <p:spTgt spid="6"/>
                                        </p:tgtEl>
                                        <p:attrNameLst>
                                          <p:attrName>ppt_x</p:attrName>
                                        </p:attrNameLst>
                                      </p:cBhvr>
                                      <p:tavLst>
                                        <p:tav tm="0">
                                          <p:val>
                                            <p:strVal val="#ppt_x"/>
                                          </p:val>
                                        </p:tav>
                                        <p:tav tm="100000">
                                          <p:val>
                                            <p:strVal val="#ppt_x"/>
                                          </p:val>
                                        </p:tav>
                                      </p:tavLst>
                                    </p:anim>
                                    <p:anim calcmode="lin" valueType="num">
                                      <p:cBhvr>
                                        <p:cTn id="17" dur="2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4" name="מציין מיקום תוכן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3109062" y="1498383"/>
            <a:ext cx="6849753" cy="3852986"/>
          </a:xfrm>
          <a:prstGeom prst="rect">
            <a:avLst/>
          </a:prstGeom>
          <a:ln>
            <a:noFill/>
          </a:ln>
          <a:effectLst>
            <a:softEdge rad="112500"/>
          </a:effectLst>
        </p:spPr>
      </p:pic>
      <p:pic>
        <p:nvPicPr>
          <p:cNvPr id="5" name="תמונה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471910" y="1480161"/>
            <a:ext cx="6849752" cy="3905932"/>
          </a:xfrm>
          <a:prstGeom prst="rect">
            <a:avLst/>
          </a:prstGeom>
          <a:ln>
            <a:noFill/>
          </a:ln>
          <a:effectLst>
            <a:softEdge rad="112500"/>
          </a:effectLst>
        </p:spPr>
      </p:pic>
    </p:spTree>
    <p:extLst>
      <p:ext uri="{BB962C8B-B14F-4D97-AF65-F5344CB8AC3E}">
        <p14:creationId xmlns:p14="http://schemas.microsoft.com/office/powerpoint/2010/main" val="1701783944"/>
      </p:ext>
    </p:extLst>
  </p:cSld>
  <p:clrMapOvr>
    <a:masterClrMapping/>
  </p:clrMapOvr>
  <mc:AlternateContent xmlns:mc="http://schemas.openxmlformats.org/markup-compatibility/2006" xmlns:p14="http://schemas.microsoft.com/office/powerpoint/2010/main">
    <mc:Choice Requires="p14">
      <p:transition spd="slow" p14:dur="1500" advTm="10000">
        <p:push dir="u"/>
      </p:transition>
    </mc:Choice>
    <mc:Fallback xmlns="">
      <p:transition spd="slow" advTm="10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600" decel="100000"/>
                                        <p:tgtEl>
                                          <p:spTgt spid="4"/>
                                        </p:tgtEl>
                                      </p:cBhvr>
                                    </p:animEffect>
                                    <p:anim calcmode="lin" valueType="num">
                                      <p:cBhvr>
                                        <p:cTn id="8" dur="1600" decel="100000" fill="hold"/>
                                        <p:tgtEl>
                                          <p:spTgt spid="4"/>
                                        </p:tgtEl>
                                        <p:attrNameLst>
                                          <p:attrName>style.rotation</p:attrName>
                                        </p:attrNameLst>
                                      </p:cBhvr>
                                      <p:tavLst>
                                        <p:tav tm="0">
                                          <p:val>
                                            <p:fltVal val="-90"/>
                                          </p:val>
                                        </p:tav>
                                        <p:tav tm="100000">
                                          <p:val>
                                            <p:fltVal val="0"/>
                                          </p:val>
                                        </p:tav>
                                      </p:tavLst>
                                    </p:anim>
                                    <p:anim calcmode="lin" valueType="num">
                                      <p:cBhvr>
                                        <p:cTn id="9" dur="1600" decel="100000" fill="hold"/>
                                        <p:tgtEl>
                                          <p:spTgt spid="4"/>
                                        </p:tgtEl>
                                        <p:attrNameLst>
                                          <p:attrName>ppt_x</p:attrName>
                                        </p:attrNameLst>
                                      </p:cBhvr>
                                      <p:tavLst>
                                        <p:tav tm="0">
                                          <p:val>
                                            <p:strVal val="#ppt_x+0.4"/>
                                          </p:val>
                                        </p:tav>
                                        <p:tav tm="100000">
                                          <p:val>
                                            <p:strVal val="#ppt_x-0.05"/>
                                          </p:val>
                                        </p:tav>
                                      </p:tavLst>
                                    </p:anim>
                                    <p:anim calcmode="lin" valueType="num">
                                      <p:cBhvr>
                                        <p:cTn id="10" dur="1600" decel="100000" fill="hold"/>
                                        <p:tgtEl>
                                          <p:spTgt spid="4"/>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4"/>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4"/>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3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600" decel="100000"/>
                                        <p:tgtEl>
                                          <p:spTgt spid="5"/>
                                        </p:tgtEl>
                                      </p:cBhvr>
                                    </p:animEffect>
                                    <p:anim calcmode="lin" valueType="num">
                                      <p:cBhvr>
                                        <p:cTn id="17" dur="1600" decel="100000" fill="hold"/>
                                        <p:tgtEl>
                                          <p:spTgt spid="5"/>
                                        </p:tgtEl>
                                        <p:attrNameLst>
                                          <p:attrName>style.rotation</p:attrName>
                                        </p:attrNameLst>
                                      </p:cBhvr>
                                      <p:tavLst>
                                        <p:tav tm="0">
                                          <p:val>
                                            <p:fltVal val="-90"/>
                                          </p:val>
                                        </p:tav>
                                        <p:tav tm="100000">
                                          <p:val>
                                            <p:fltVal val="0"/>
                                          </p:val>
                                        </p:tav>
                                      </p:tavLst>
                                    </p:anim>
                                    <p:anim calcmode="lin" valueType="num">
                                      <p:cBhvr>
                                        <p:cTn id="18" dur="1600" decel="100000" fill="hold"/>
                                        <p:tgtEl>
                                          <p:spTgt spid="5"/>
                                        </p:tgtEl>
                                        <p:attrNameLst>
                                          <p:attrName>ppt_x</p:attrName>
                                        </p:attrNameLst>
                                      </p:cBhvr>
                                      <p:tavLst>
                                        <p:tav tm="0">
                                          <p:val>
                                            <p:strVal val="#ppt_x+0.4"/>
                                          </p:val>
                                        </p:tav>
                                        <p:tav tm="100000">
                                          <p:val>
                                            <p:strVal val="#ppt_x-0.05"/>
                                          </p:val>
                                        </p:tav>
                                      </p:tavLst>
                                    </p:anim>
                                    <p:anim calcmode="lin" valueType="num">
                                      <p:cBhvr>
                                        <p:cTn id="19" dur="1600" decel="100000" fill="hold"/>
                                        <p:tgtEl>
                                          <p:spTgt spid="5"/>
                                        </p:tgtEl>
                                        <p:attrNameLst>
                                          <p:attrName>ppt_y</p:attrName>
                                        </p:attrNameLst>
                                      </p:cBhvr>
                                      <p:tavLst>
                                        <p:tav tm="0">
                                          <p:val>
                                            <p:strVal val="#ppt_y-0.4"/>
                                          </p:val>
                                        </p:tav>
                                        <p:tav tm="100000">
                                          <p:val>
                                            <p:strVal val="#ppt_y+0.1"/>
                                          </p:val>
                                        </p:tav>
                                      </p:tavLst>
                                    </p:anim>
                                    <p:anim calcmode="lin" valueType="num">
                                      <p:cBhvr>
                                        <p:cTn id="20" dur="400" accel="100000" fill="hold">
                                          <p:stCondLst>
                                            <p:cond delay="1600"/>
                                          </p:stCondLst>
                                        </p:cTn>
                                        <p:tgtEl>
                                          <p:spTgt spid="5"/>
                                        </p:tgtEl>
                                        <p:attrNameLst>
                                          <p:attrName>ppt_x</p:attrName>
                                        </p:attrNameLst>
                                      </p:cBhvr>
                                      <p:tavLst>
                                        <p:tav tm="0">
                                          <p:val>
                                            <p:strVal val="#ppt_x-0.05"/>
                                          </p:val>
                                        </p:tav>
                                        <p:tav tm="100000">
                                          <p:val>
                                            <p:strVal val="#ppt_x"/>
                                          </p:val>
                                        </p:tav>
                                      </p:tavLst>
                                    </p:anim>
                                    <p:anim calcmode="lin" valueType="num">
                                      <p:cBhvr>
                                        <p:cTn id="21" dur="400" accel="100000" fill="hold">
                                          <p:stCondLst>
                                            <p:cond delay="16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27584" y="548680"/>
            <a:ext cx="7315200" cy="2747399"/>
          </a:xfrm>
        </p:spPr>
        <p:txBody>
          <a:bodyPr>
            <a:normAutofit/>
          </a:bodyPr>
          <a:lstStyle/>
          <a:p>
            <a:pPr marL="45720" indent="0" algn="ctr">
              <a:lnSpc>
                <a:spcPct val="200000"/>
              </a:lnSpc>
              <a:buNone/>
            </a:pPr>
            <a:r>
              <a:rPr lang="he-IL" sz="2400" dirty="0" smtClean="0"/>
              <a:t>פעולותיו בצבא יחד עם יחידתו היו :ניתוק </a:t>
            </a:r>
            <a:r>
              <a:rPr lang="he-IL" sz="2400" dirty="0"/>
              <a:t>תחבורת האויב, פיצוץ מפקדת חסן סלמה וכו'. </a:t>
            </a:r>
            <a:endParaRPr lang="he-IL" sz="2400" dirty="0" smtClean="0"/>
          </a:p>
          <a:p>
            <a:pPr marL="45720" indent="0" algn="ctr">
              <a:lnSpc>
                <a:spcPct val="200000"/>
              </a:lnSpc>
              <a:buNone/>
            </a:pPr>
            <a:r>
              <a:rPr lang="he-IL" sz="2400" dirty="0" smtClean="0"/>
              <a:t>בפסח </a:t>
            </a:r>
            <a:r>
              <a:rPr lang="he-IL" sz="2400" dirty="0"/>
              <a:t>תש"ח נפצע בקרב על </a:t>
            </a:r>
            <a:r>
              <a:rPr lang="he-IL" sz="2400" dirty="0" smtClean="0"/>
              <a:t>תל-א-ריש.</a:t>
            </a:r>
            <a:endParaRPr lang="he-IL" sz="2400"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553748" y="3764701"/>
            <a:ext cx="3959423" cy="2227176"/>
          </a:xfrm>
          <a:prstGeom prst="rect">
            <a:avLst/>
          </a:prstGeom>
          <a:ln>
            <a:noFill/>
          </a:ln>
          <a:effectLst>
            <a:softEdge rad="112500"/>
          </a:effectLst>
        </p:spPr>
      </p:pic>
    </p:spTree>
    <p:extLst>
      <p:ext uri="{BB962C8B-B14F-4D97-AF65-F5344CB8AC3E}">
        <p14:creationId xmlns:p14="http://schemas.microsoft.com/office/powerpoint/2010/main" val="2709635411"/>
      </p:ext>
    </p:extLst>
  </p:cSld>
  <p:clrMapOvr>
    <a:masterClrMapping/>
  </p:clrMapOvr>
  <mc:AlternateContent xmlns:mc="http://schemas.openxmlformats.org/markup-compatibility/2006" xmlns:p14="http://schemas.microsoft.com/office/powerpoint/2010/main">
    <mc:Choice Requires="p14">
      <p:transition spd="slow" p14:dur="1250" advTm="15000">
        <p:zoom/>
      </p:transition>
    </mc:Choice>
    <mc:Fallback xmlns="">
      <p:transition spd="slow" advTm="15000">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14400" y="548680"/>
            <a:ext cx="7315200" cy="3539527"/>
          </a:xfrm>
        </p:spPr>
        <p:txBody>
          <a:bodyPr>
            <a:normAutofit/>
          </a:bodyPr>
          <a:lstStyle/>
          <a:p>
            <a:pPr marL="45720" indent="0">
              <a:buNone/>
            </a:pPr>
            <a:r>
              <a:rPr lang="he-IL" dirty="0" smtClean="0"/>
              <a:t>עוד מוסיפה אחותו ציונה לומר:</a:t>
            </a:r>
          </a:p>
          <a:p>
            <a:pPr marL="45720" indent="0">
              <a:buNone/>
            </a:pPr>
            <a:endParaRPr lang="he-IL" dirty="0"/>
          </a:p>
          <a:p>
            <a:pPr marL="45720" indent="0" algn="ctr">
              <a:lnSpc>
                <a:spcPct val="200000"/>
              </a:lnSpc>
              <a:buNone/>
            </a:pPr>
            <a:r>
              <a:rPr lang="he-IL" sz="2400" dirty="0" smtClean="0"/>
              <a:t>"בשעת המלחמה הוא נפצע ולכן קיבל חופש הוא ניצל זאת בכך שהלך לבית הכנסת לשאת תפילת יזכור, הוא אמר שמצפונו לא נותן לו להישאר בבית שחבריו נהרגים בחוץ..."</a:t>
            </a:r>
            <a:endParaRPr lang="he-IL" sz="2400"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3573016"/>
            <a:ext cx="5616624" cy="3159351"/>
          </a:xfrm>
          <a:prstGeom prst="rect">
            <a:avLst/>
          </a:prstGeom>
          <a:ln>
            <a:noFill/>
          </a:ln>
          <a:effectLst>
            <a:softEdge rad="112500"/>
          </a:effectLst>
        </p:spPr>
      </p:pic>
    </p:spTree>
    <p:extLst>
      <p:ext uri="{BB962C8B-B14F-4D97-AF65-F5344CB8AC3E}">
        <p14:creationId xmlns:p14="http://schemas.microsoft.com/office/powerpoint/2010/main" val="125825520"/>
      </p:ext>
    </p:extLst>
  </p:cSld>
  <p:clrMapOvr>
    <a:masterClrMapping/>
  </p:clrMapOvr>
  <mc:AlternateContent xmlns:mc="http://schemas.openxmlformats.org/markup-compatibility/2006" xmlns:p14="http://schemas.microsoft.com/office/powerpoint/2010/main">
    <mc:Choice Requires="p14">
      <p:transition spd="slow" p14:dur="3000" advTm="18000">
        <p14:doors dir="vert"/>
      </p:transition>
    </mc:Choice>
    <mc:Fallback xmlns="">
      <p:transition spd="slow"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iterate type="wd">
                                    <p:tmPct val="9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3">
                                            <p:txEl>
                                              <p:pRg st="0" end="0"/>
                                            </p:txEl>
                                          </p:spTgt>
                                        </p:tgtEl>
                                      </p:cBhvr>
                                    </p:animEffect>
                                  </p:childTnLst>
                                </p:cTn>
                              </p:par>
                            </p:childTnLst>
                          </p:cTn>
                        </p:par>
                        <p:par>
                          <p:cTn id="10" fill="hold">
                            <p:stCondLst>
                              <p:cond delay="2900"/>
                            </p:stCondLst>
                            <p:childTnLst>
                              <p:par>
                                <p:cTn id="11" presetID="55" presetClass="entr" presetSubtype="0" fill="hold" grpId="0" nodeType="afterEffect">
                                  <p:stCondLst>
                                    <p:cond delay="0"/>
                                  </p:stCondLst>
                                  <p:iterate type="wd">
                                    <p:tmPct val="9000"/>
                                  </p:iterate>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5" dur="2000"/>
                                        <p:tgtEl>
                                          <p:spTgt spid="3">
                                            <p:txEl>
                                              <p:pRg st="2" end="2"/>
                                            </p:txEl>
                                          </p:spTgt>
                                        </p:tgtEl>
                                      </p:cBhvr>
                                    </p:animEffect>
                                  </p:childTnLst>
                                </p:cTn>
                              </p:par>
                            </p:childTnLst>
                          </p:cTn>
                        </p:par>
                        <p:par>
                          <p:cTn id="16" fill="hold">
                            <p:stCondLst>
                              <p:cond delay="10300"/>
                            </p:stCondLst>
                            <p:childTnLst>
                              <p:par>
                                <p:cTn id="17" presetID="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ppt_x"/>
                                          </p:val>
                                        </p:tav>
                                        <p:tav tm="100000">
                                          <p:val>
                                            <p:strVal val="#ppt_x"/>
                                          </p:val>
                                        </p:tav>
                                      </p:tavLst>
                                    </p:anim>
                                    <p:anim calcmode="lin" valueType="num">
                                      <p:cBhvr additive="base">
                                        <p:cTn id="20"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55576" y="1700808"/>
            <a:ext cx="7315200" cy="3539527"/>
          </a:xfrm>
        </p:spPr>
        <p:txBody>
          <a:bodyPr/>
          <a:lstStyle/>
          <a:p>
            <a:pPr marL="45720" indent="0" algn="ctr">
              <a:lnSpc>
                <a:spcPct val="200000"/>
              </a:lnSpc>
              <a:buNone/>
            </a:pPr>
            <a:r>
              <a:rPr lang="he-IL" dirty="0" smtClean="0"/>
              <a:t>יום למחרת, כאשר הבריא בקושי, חזר ארהל'ה למחנה.</a:t>
            </a:r>
          </a:p>
          <a:p>
            <a:pPr marL="45720" indent="0" algn="ctr">
              <a:lnSpc>
                <a:spcPct val="200000"/>
              </a:lnSpc>
              <a:buNone/>
            </a:pPr>
            <a:r>
              <a:rPr lang="he-IL" dirty="0" smtClean="0"/>
              <a:t>הרופא ייעץ לו להישאר במחנה, וכשמחלקות וחבריו קיבלו פקודה לצאת ולשחרר את קיבוץ ניצנים שהיה כבוש ביד המצרים, </a:t>
            </a:r>
            <a:r>
              <a:rPr lang="he-IL" sz="2400" b="1" dirty="0" smtClean="0"/>
              <a:t>יצא איתם למרות פציעתו...</a:t>
            </a:r>
            <a:endParaRPr lang="he-IL" sz="2400" b="1" dirty="0"/>
          </a:p>
        </p:txBody>
      </p:sp>
    </p:spTree>
    <p:extLst>
      <p:ext uri="{BB962C8B-B14F-4D97-AF65-F5344CB8AC3E}">
        <p14:creationId xmlns:p14="http://schemas.microsoft.com/office/powerpoint/2010/main" val="2389468123"/>
      </p:ext>
    </p:extLst>
  </p:cSld>
  <p:clrMapOvr>
    <a:masterClrMapping/>
  </p:clrMapOvr>
  <mc:AlternateContent xmlns:mc="http://schemas.openxmlformats.org/markup-compatibility/2006" xmlns:p14="http://schemas.microsoft.com/office/powerpoint/2010/main">
    <mc:Choice Requires="p14">
      <p:transition spd="slow" p14:dur="3000" advTm="16000">
        <p14:flip dir="l"/>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4000"/>
                            </p:stCondLst>
                            <p:childTnLst>
                              <p:par>
                                <p:cTn id="11" presetID="47" presetClass="entr" presetSubtype="0" fill="hold" grpId="0" nodeType="after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827584" y="620688"/>
            <a:ext cx="7315200" cy="3539527"/>
          </a:xfrm>
        </p:spPr>
        <p:txBody>
          <a:bodyPr/>
          <a:lstStyle/>
          <a:p>
            <a:pPr marL="45720" indent="0" algn="ctr">
              <a:lnSpc>
                <a:spcPct val="200000"/>
              </a:lnSpc>
              <a:buNone/>
            </a:pPr>
            <a:r>
              <a:rPr lang="he-IL" dirty="0" smtClean="0"/>
              <a:t>הוא עמד בכל תוקף על זכותו להשתתף בפעולת "שבתאי" זו, וצורף לפלוגה.</a:t>
            </a:r>
          </a:p>
          <a:p>
            <a:pPr marL="45720" indent="0" algn="ctr">
              <a:lnSpc>
                <a:spcPct val="200000"/>
              </a:lnSpc>
              <a:buNone/>
            </a:pPr>
            <a:r>
              <a:rPr lang="he-IL" dirty="0" smtClean="0"/>
              <a:t>הוא ביצע את משימתו בהצלחה, כמקשר בין שתי כיתות שחדרו לנקדה מסוימת בניצנים, </a:t>
            </a:r>
            <a:r>
              <a:rPr lang="he-IL" sz="2800" b="1" dirty="0" smtClean="0">
                <a:solidFill>
                  <a:schemeClr val="accent4">
                    <a:lumMod val="75000"/>
                  </a:schemeClr>
                </a:solidFill>
              </a:rPr>
              <a:t>אך נפגע בפגז ונפל</a:t>
            </a:r>
            <a:r>
              <a:rPr lang="he-IL" dirty="0" smtClean="0"/>
              <a:t>, ביום ג' בסיוון תש"ח (10.6.1948).</a:t>
            </a:r>
            <a:endParaRPr lang="he-IL" dirty="0"/>
          </a:p>
        </p:txBody>
      </p:sp>
    </p:spTree>
    <p:extLst>
      <p:ext uri="{BB962C8B-B14F-4D97-AF65-F5344CB8AC3E}">
        <p14:creationId xmlns:p14="http://schemas.microsoft.com/office/powerpoint/2010/main" val="3180821632"/>
      </p:ext>
    </p:extLst>
  </p:cSld>
  <p:clrMapOvr>
    <a:masterClrMapping/>
  </p:clrMapOvr>
  <mc:AlternateContent xmlns:mc="http://schemas.openxmlformats.org/markup-compatibility/2006" xmlns:p14="http://schemas.microsoft.com/office/powerpoint/2010/main">
    <mc:Choice Requires="p14">
      <p:transition spd="slow" p14:dur="2750" advTm="16000">
        <p14:switch dir="l"/>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0"/>
                            </p:stCondLst>
                            <p:childTnLst>
                              <p:par>
                                <p:cTn id="10" presetID="2" presetClass="entr" presetSubtype="1" fill="hold" grpId="0" nodeType="afterEffect">
                                  <p:stCondLst>
                                    <p:cond delay="0"/>
                                  </p:stCondLst>
                                  <p:iterate type="wd">
                                    <p:tmPct val="10000"/>
                                  </p:iterate>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755576" y="476672"/>
            <a:ext cx="7315200" cy="4032447"/>
          </a:xfrm>
        </p:spPr>
        <p:txBody>
          <a:bodyPr>
            <a:normAutofit/>
          </a:bodyPr>
          <a:lstStyle/>
          <a:p>
            <a:pPr marL="45720" indent="0" algn="ctr">
              <a:lnSpc>
                <a:spcPct val="200000"/>
              </a:lnSpc>
              <a:buNone/>
            </a:pPr>
            <a:r>
              <a:rPr lang="he-IL" dirty="0" smtClean="0"/>
              <a:t>" למחרת חזר לבסיס...</a:t>
            </a:r>
          </a:p>
          <a:p>
            <a:pPr marL="45720" indent="0" algn="ctr">
              <a:lnSpc>
                <a:spcPct val="200000"/>
              </a:lnSpc>
              <a:buNone/>
            </a:pPr>
            <a:r>
              <a:rPr lang="he-IL" dirty="0" smtClean="0"/>
              <a:t>בשעת ההפוגה כאשר שכב תחת משוחה עם חברו, </a:t>
            </a:r>
          </a:p>
          <a:p>
            <a:pPr marL="45720" indent="0" algn="ctr">
              <a:lnSpc>
                <a:spcPct val="200000"/>
              </a:lnSpc>
              <a:buNone/>
            </a:pPr>
            <a:endParaRPr lang="he-IL" sz="3200" b="1" dirty="0" smtClean="0">
              <a:solidFill>
                <a:srgbClr val="C00000"/>
              </a:solidFill>
            </a:endParaRPr>
          </a:p>
          <a:p>
            <a:pPr marL="45720" indent="0" algn="ctr">
              <a:lnSpc>
                <a:spcPct val="200000"/>
              </a:lnSpc>
              <a:buNone/>
            </a:pPr>
            <a:r>
              <a:rPr lang="he-IL" sz="4000" b="1" dirty="0" smtClean="0">
                <a:solidFill>
                  <a:srgbClr val="C00000"/>
                </a:solidFill>
              </a:rPr>
              <a:t>הוא נהרג מהירי</a:t>
            </a:r>
            <a:r>
              <a:rPr lang="he-IL" dirty="0" smtClean="0"/>
              <a:t>. "</a:t>
            </a:r>
            <a:endParaRPr lang="he-IL" dirty="0"/>
          </a:p>
        </p:txBody>
      </p:sp>
      <p:sp>
        <p:nvSpPr>
          <p:cNvPr id="4" name="TextBox 3"/>
          <p:cNvSpPr txBox="1"/>
          <p:nvPr/>
        </p:nvSpPr>
        <p:spPr>
          <a:xfrm>
            <a:off x="0" y="6406101"/>
            <a:ext cx="3347864" cy="369332"/>
          </a:xfrm>
          <a:prstGeom prst="rect">
            <a:avLst/>
          </a:prstGeom>
          <a:noFill/>
        </p:spPr>
        <p:txBody>
          <a:bodyPr wrap="square" rtlCol="1">
            <a:spAutoFit/>
          </a:bodyPr>
          <a:lstStyle/>
          <a:p>
            <a:r>
              <a:rPr lang="he-IL" dirty="0" smtClean="0"/>
              <a:t>(כך ציונה מסיימת את דבריה...)</a:t>
            </a:r>
            <a:endParaRPr lang="he-IL" dirty="0"/>
          </a:p>
        </p:txBody>
      </p:sp>
    </p:spTree>
    <p:extLst>
      <p:ext uri="{BB962C8B-B14F-4D97-AF65-F5344CB8AC3E}">
        <p14:creationId xmlns:p14="http://schemas.microsoft.com/office/powerpoint/2010/main" val="4089214947"/>
      </p:ext>
    </p:extLst>
  </p:cSld>
  <p:clrMapOvr>
    <a:masterClrMapping/>
  </p:clrMapOvr>
  <mc:AlternateContent xmlns:mc="http://schemas.openxmlformats.org/markup-compatibility/2006" xmlns:p14="http://schemas.microsoft.com/office/powerpoint/2010/main">
    <mc:Choice Requires="p14">
      <p:transition spd="slow" p14:dur="2250" advTm="15000">
        <p14:window dir="vert"/>
      </p:transition>
    </mc:Choice>
    <mc:Fallback xmlns="">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2000"/>
                                        <p:tgtEl>
                                          <p:spTgt spid="3">
                                            <p:txEl>
                                              <p:pRg st="1" end="1"/>
                                            </p:txEl>
                                          </p:spTgt>
                                        </p:tgtEl>
                                      </p:cBhvr>
                                    </p:animEffect>
                                  </p:childTnLst>
                                </p:cTn>
                              </p:par>
                            </p:childTnLst>
                          </p:cTn>
                        </p:par>
                        <p:par>
                          <p:cTn id="16" fill="hold">
                            <p:stCondLst>
                              <p:cond delay="4000"/>
                            </p:stCondLst>
                            <p:childTnLst>
                              <p:par>
                                <p:cTn id="17" presetID="53" presetClass="entr" presetSubtype="16"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2000"/>
                                        <p:tgtEl>
                                          <p:spTgt spid="3">
                                            <p:txEl>
                                              <p:pRg st="3" end="3"/>
                                            </p:txEl>
                                          </p:spTgt>
                                        </p:tgtEl>
                                      </p:cBhvr>
                                    </p:animEffect>
                                  </p:childTnLst>
                                </p:cTn>
                              </p:par>
                            </p:childTnLst>
                          </p:cTn>
                        </p:par>
                        <p:par>
                          <p:cTn id="22" fill="hold">
                            <p:stCondLst>
                              <p:cond delay="6000"/>
                            </p:stCondLst>
                            <p:childTnLst>
                              <p:par>
                                <p:cTn id="23" presetID="2" presetClass="entr" presetSubtype="4"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43608" y="548680"/>
            <a:ext cx="7315200" cy="3539527"/>
          </a:xfrm>
        </p:spPr>
        <p:txBody>
          <a:bodyPr>
            <a:normAutofit/>
          </a:bodyPr>
          <a:lstStyle/>
          <a:p>
            <a:pPr marL="45720" indent="0" algn="ctr">
              <a:lnSpc>
                <a:spcPct val="200000"/>
              </a:lnSpc>
              <a:buNone/>
            </a:pPr>
            <a:r>
              <a:rPr lang="he-IL" sz="2400" dirty="0" smtClean="0"/>
              <a:t>ארהל'ה הובא למנוחת עולמים בבית הקברות הצבאי בראשון לציון.</a:t>
            </a:r>
          </a:p>
          <a:p>
            <a:pPr marL="45720" indent="0" algn="ctr">
              <a:lnSpc>
                <a:spcPct val="200000"/>
              </a:lnSpc>
              <a:buNone/>
            </a:pPr>
            <a:r>
              <a:rPr lang="he-IL" sz="2400" dirty="0" smtClean="0"/>
              <a:t>הותיר אחריו שני אחים ואחות. ארהל'ה נפטר בעודו בן 20, "יהי זכרו ברוך והשם ינקום את דמו !"</a:t>
            </a:r>
            <a:endParaRPr lang="he-IL" sz="2400"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77" y="4569781"/>
            <a:ext cx="4067944" cy="2288219"/>
          </a:xfrm>
          <a:prstGeom prst="rect">
            <a:avLst/>
          </a:prstGeom>
          <a:ln>
            <a:noFill/>
          </a:ln>
          <a:effectLst>
            <a:softEdge rad="112500"/>
          </a:effectLst>
        </p:spPr>
      </p:pic>
      <p:pic>
        <p:nvPicPr>
          <p:cNvPr id="5" name="תמונה 4"/>
          <p:cNvPicPr>
            <a:picLocks noChangeAspect="1"/>
          </p:cNvPicPr>
          <p:nvPr/>
        </p:nvPicPr>
        <p:blipFill rotWithShape="1">
          <a:blip r:embed="rId3" cstate="print">
            <a:extLst>
              <a:ext uri="{28A0092B-C50C-407E-A947-70E740481C1C}">
                <a14:useLocalDpi xmlns:a14="http://schemas.microsoft.com/office/drawing/2010/main" val="0"/>
              </a:ext>
            </a:extLst>
          </a:blip>
          <a:srcRect t="8279" r="9838"/>
          <a:stretch/>
        </p:blipFill>
        <p:spPr>
          <a:xfrm>
            <a:off x="5327636" y="4674173"/>
            <a:ext cx="3816364" cy="2183827"/>
          </a:xfrm>
          <a:prstGeom prst="rect">
            <a:avLst/>
          </a:prstGeom>
          <a:ln>
            <a:noFill/>
          </a:ln>
          <a:effectLst>
            <a:softEdge rad="112500"/>
          </a:effectLst>
        </p:spPr>
      </p:pic>
    </p:spTree>
    <p:extLst>
      <p:ext uri="{BB962C8B-B14F-4D97-AF65-F5344CB8AC3E}">
        <p14:creationId xmlns:p14="http://schemas.microsoft.com/office/powerpoint/2010/main" val="1568890916"/>
      </p:ext>
    </p:extLst>
  </p:cSld>
  <p:clrMapOvr>
    <a:masterClrMapping/>
  </p:clrMapOvr>
  <mc:AlternateContent xmlns:mc="http://schemas.openxmlformats.org/markup-compatibility/2006" xmlns:p14="http://schemas.microsoft.com/office/powerpoint/2010/main">
    <mc:Choice Requires="p14">
      <p:transition spd="slow" p14:dur="1500" advTm="16000">
        <p14:flythrough/>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2000"/>
                                        <p:tgtEl>
                                          <p:spTgt spid="3">
                                            <p:txEl>
                                              <p:pRg st="0" end="0"/>
                                            </p:txEl>
                                          </p:spTgt>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2000"/>
                                        <p:tgtEl>
                                          <p:spTgt spid="3">
                                            <p:txEl>
                                              <p:pRg st="1" end="1"/>
                                            </p:txEl>
                                          </p:spTgt>
                                        </p:tgtEl>
                                      </p:cBhvr>
                                    </p:animEffect>
                                  </p:childTnLst>
                                </p:cTn>
                              </p:par>
                            </p:childTnLst>
                          </p:cTn>
                        </p:par>
                        <p:par>
                          <p:cTn id="12" fill="hold">
                            <p:stCondLst>
                              <p:cond delay="4000"/>
                            </p:stCondLst>
                            <p:childTnLst>
                              <p:par>
                                <p:cTn id="13" presetID="14"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2000"/>
                                        <p:tgtEl>
                                          <p:spTgt spid="5"/>
                                        </p:tgtEl>
                                      </p:cBhvr>
                                    </p:animEffect>
                                  </p:childTnLst>
                                </p:cTn>
                              </p:par>
                            </p:childTnLst>
                          </p:cTn>
                        </p:par>
                        <p:par>
                          <p:cTn id="16" fill="hold">
                            <p:stCondLst>
                              <p:cond delay="6000"/>
                            </p:stCondLst>
                            <p:childTnLst>
                              <p:par>
                                <p:cTn id="17" presetID="14"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2267744" y="2023234"/>
            <a:ext cx="4787805" cy="255454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he-IL" sz="8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דרכי הנצחה</a:t>
            </a:r>
            <a:endParaRPr lang="he-IL" sz="8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תמונה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832"/>
            <a:ext cx="1877052" cy="2496479"/>
          </a:xfrm>
          <a:prstGeom prst="rect">
            <a:avLst/>
          </a:prstGeom>
        </p:spPr>
      </p:pic>
      <p:pic>
        <p:nvPicPr>
          <p:cNvPr id="6" name="מנגינה עצובה מאד.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52320" y="332656"/>
            <a:ext cx="609600" cy="609600"/>
          </a:xfrm>
          <a:prstGeom prst="rect">
            <a:avLst/>
          </a:prstGeom>
        </p:spPr>
      </p:pic>
    </p:spTree>
    <p:extLst>
      <p:ext uri="{BB962C8B-B14F-4D97-AF65-F5344CB8AC3E}">
        <p14:creationId xmlns:p14="http://schemas.microsoft.com/office/powerpoint/2010/main" val="2047655280"/>
      </p:ext>
    </p:extLst>
  </p:cSld>
  <p:clrMapOvr>
    <a:masterClrMapping/>
  </p:clrMapOvr>
  <mc:AlternateContent xmlns:mc="http://schemas.openxmlformats.org/markup-compatibility/2006" xmlns:p14="http://schemas.microsoft.com/office/powerpoint/2010/main">
    <mc:Choice Requires="p14">
      <p:transition spd="slow" p14:dur="1750" advTm="6000">
        <p:split orient="vert"/>
      </p:transition>
    </mc:Choice>
    <mc:Fallback xmlns="">
      <p:transition spd="slow" advTm="6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71600" y="620688"/>
            <a:ext cx="7315200" cy="3539527"/>
          </a:xfrm>
        </p:spPr>
        <p:txBody>
          <a:bodyPr/>
          <a:lstStyle/>
          <a:p>
            <a:pPr marL="45720" indent="0" algn="ctr">
              <a:lnSpc>
                <a:spcPct val="200000"/>
              </a:lnSpc>
              <a:buNone/>
            </a:pPr>
            <a:r>
              <a:rPr lang="he-IL" dirty="0" smtClean="0"/>
              <a:t>"בעת שירותו הצבאי הייתה לו חברה ששמה זהבה, ארהל'ה היה שולח לה מכתבים ומתנות.</a:t>
            </a:r>
          </a:p>
          <a:p>
            <a:pPr marL="45720" indent="0" algn="ctr">
              <a:lnSpc>
                <a:spcPct val="200000"/>
              </a:lnSpc>
              <a:buNone/>
            </a:pPr>
            <a:r>
              <a:rPr lang="he-IL" dirty="0" smtClean="0"/>
              <a:t>כאשר נפטר אספה זהבה את כל הדברים ששלח לה, שמה בקופסא והניחה על קברו..."</a:t>
            </a:r>
            <a:endParaRPr lang="he-IL" dirty="0"/>
          </a:p>
        </p:txBody>
      </p:sp>
      <p:pic>
        <p:nvPicPr>
          <p:cNvPr id="4" name="Voice00031.3g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23528" y="404664"/>
            <a:ext cx="609600" cy="609600"/>
          </a:xfrm>
          <a:prstGeom prst="rect">
            <a:avLst/>
          </a:prstGeom>
        </p:spPr>
      </p:pic>
    </p:spTree>
    <p:extLst>
      <p:ext uri="{BB962C8B-B14F-4D97-AF65-F5344CB8AC3E}">
        <p14:creationId xmlns:p14="http://schemas.microsoft.com/office/powerpoint/2010/main" val="3087271028"/>
      </p:ext>
    </p:extLst>
  </p:cSld>
  <p:clrMapOvr>
    <a:masterClrMapping/>
  </p:clrMapOvr>
  <mc:AlternateContent xmlns:mc="http://schemas.openxmlformats.org/markup-compatibility/2006" xmlns:p14="http://schemas.microsoft.com/office/powerpoint/2010/main">
    <mc:Choice Requires="p14">
      <p:transition spd="slow" p14:dur="2000" advTm="18000">
        <p:push dir="u"/>
      </p:transition>
    </mc:Choice>
    <mc:Fallback xmlns="">
      <p:transition spd="slow" advTm="18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42"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1"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14400" y="1617665"/>
            <a:ext cx="7315200" cy="3539527"/>
          </a:xfrm>
        </p:spPr>
        <p:txBody>
          <a:bodyPr>
            <a:normAutofit/>
          </a:bodyPr>
          <a:lstStyle/>
          <a:p>
            <a:pPr marL="45720" indent="0" algn="ctr">
              <a:lnSpc>
                <a:spcPct val="200000"/>
              </a:lnSpc>
              <a:buNone/>
            </a:pPr>
            <a:r>
              <a:rPr lang="he-IL" sz="3200" dirty="0" smtClean="0"/>
              <a:t>"היה לו חבר טוב שנולד לו בן, ששמו ניתן לו על שמו של אהרון ז"ל."</a:t>
            </a:r>
            <a:endParaRPr lang="he-IL" sz="3200" dirty="0"/>
          </a:p>
        </p:txBody>
      </p:sp>
      <p:pic>
        <p:nvPicPr>
          <p:cNvPr id="4" name="Voice00032.3g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60399" y="570351"/>
            <a:ext cx="609600" cy="609600"/>
          </a:xfrm>
          <a:prstGeom prst="rect">
            <a:avLst/>
          </a:prstGeom>
        </p:spPr>
      </p:pic>
    </p:spTree>
    <p:extLst>
      <p:ext uri="{BB962C8B-B14F-4D97-AF65-F5344CB8AC3E}">
        <p14:creationId xmlns:p14="http://schemas.microsoft.com/office/powerpoint/2010/main" val="819418624"/>
      </p:ext>
    </p:extLst>
  </p:cSld>
  <p:clrMapOvr>
    <a:masterClrMapping/>
  </p:clrMapOvr>
  <mc:AlternateContent xmlns:mc="http://schemas.openxmlformats.org/markup-compatibility/2006" xmlns:p14="http://schemas.microsoft.com/office/powerpoint/2010/main">
    <mc:Choice Requires="p14">
      <p:transition spd="slow" p14:dur="3000" advTm="10000">
        <p14:pan dir="u"/>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2" presetClass="entr" presetSubtype="1"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up)">
                                      <p:cBhvr>
                                        <p:cTn id="9"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971600" y="476672"/>
            <a:ext cx="7315200" cy="4824536"/>
          </a:xfrm>
        </p:spPr>
        <p:txBody>
          <a:bodyPr>
            <a:normAutofit/>
          </a:bodyPr>
          <a:lstStyle/>
          <a:p>
            <a:pPr marL="45720" indent="0">
              <a:buNone/>
            </a:pPr>
            <a:r>
              <a:rPr lang="he-IL" sz="2400" b="1" dirty="0" smtClean="0"/>
              <a:t>א  </a:t>
            </a:r>
            <a:r>
              <a:rPr lang="he-IL" sz="2400" dirty="0" smtClean="0"/>
              <a:t>אותך לעד נזכור.</a:t>
            </a:r>
            <a:endParaRPr lang="he-IL" sz="2400" b="1" dirty="0" smtClean="0"/>
          </a:p>
          <a:p>
            <a:pPr marL="45720" indent="0">
              <a:buNone/>
            </a:pPr>
            <a:r>
              <a:rPr lang="he-IL" sz="2400" b="1" dirty="0" smtClean="0"/>
              <a:t>ר  </a:t>
            </a:r>
            <a:r>
              <a:rPr lang="he-IL" sz="2400" dirty="0" smtClean="0"/>
              <a:t>רוע לא היה בתוך ליבו.</a:t>
            </a:r>
          </a:p>
          <a:p>
            <a:pPr marL="45720" indent="0">
              <a:buNone/>
            </a:pPr>
            <a:r>
              <a:rPr lang="he-IL" sz="2400" b="1" dirty="0" smtClean="0"/>
              <a:t>ה  </a:t>
            </a:r>
            <a:r>
              <a:rPr lang="he-IL" sz="2400" dirty="0" smtClean="0"/>
              <a:t>הקדוש ברוך הוא את נשמתך ישמור.</a:t>
            </a:r>
            <a:endParaRPr lang="he-IL" sz="2400" b="1" dirty="0" smtClean="0"/>
          </a:p>
          <a:p>
            <a:pPr marL="45720" indent="0">
              <a:buNone/>
            </a:pPr>
            <a:r>
              <a:rPr lang="he-IL" sz="2400" b="1" dirty="0" smtClean="0"/>
              <a:t>ל  </a:t>
            </a:r>
            <a:r>
              <a:rPr lang="he-IL" sz="2400" dirty="0" smtClean="0"/>
              <a:t>לא חשבת פעם רק על עצמך.</a:t>
            </a:r>
            <a:endParaRPr lang="he-IL" sz="2400" b="1" dirty="0" smtClean="0"/>
          </a:p>
          <a:p>
            <a:pPr marL="45720" indent="0">
              <a:buNone/>
            </a:pPr>
            <a:r>
              <a:rPr lang="he-IL" sz="2400" b="1" dirty="0" smtClean="0"/>
              <a:t>ה  </a:t>
            </a:r>
            <a:r>
              <a:rPr lang="he-IL" sz="2400" dirty="0" smtClean="0"/>
              <a:t>העולם לעולם לא ישכח אותך.</a:t>
            </a:r>
            <a:endParaRPr lang="he-IL" sz="2400" b="1" dirty="0" smtClean="0"/>
          </a:p>
          <a:p>
            <a:pPr marL="45720" indent="0">
              <a:buNone/>
            </a:pPr>
            <a:endParaRPr lang="he-IL" sz="2400" b="1" dirty="0"/>
          </a:p>
          <a:p>
            <a:pPr marL="45720" indent="0">
              <a:buNone/>
            </a:pPr>
            <a:r>
              <a:rPr lang="he-IL" sz="2400" b="1" dirty="0" smtClean="0"/>
              <a:t>ש  </a:t>
            </a:r>
            <a:r>
              <a:rPr lang="he-IL" sz="2400" dirty="0" smtClean="0"/>
              <a:t>שתמיד נזכור את הזמן שהיית איתנו.</a:t>
            </a:r>
            <a:endParaRPr lang="he-IL" sz="2400" b="1" dirty="0" smtClean="0"/>
          </a:p>
          <a:p>
            <a:pPr marL="45720" indent="0">
              <a:buNone/>
            </a:pPr>
            <a:r>
              <a:rPr lang="he-IL" sz="2400" b="1" dirty="0" smtClean="0"/>
              <a:t>ר  </a:t>
            </a:r>
            <a:r>
              <a:rPr lang="he-IL" sz="2400" dirty="0" smtClean="0"/>
              <a:t>רגעים מעטים חלקת עמנו.</a:t>
            </a:r>
          </a:p>
          <a:p>
            <a:pPr marL="45720" indent="0">
              <a:buNone/>
            </a:pPr>
            <a:r>
              <a:rPr lang="he-IL" sz="2400" b="1" dirty="0" smtClean="0"/>
              <a:t>מ  </a:t>
            </a:r>
            <a:r>
              <a:rPr lang="he-IL" sz="2400" dirty="0" smtClean="0"/>
              <a:t>מהר מאוד הלכת לעולמך.</a:t>
            </a:r>
            <a:endParaRPr lang="he-IL" sz="2400" b="1" dirty="0" smtClean="0"/>
          </a:p>
          <a:p>
            <a:pPr marL="45720" indent="0">
              <a:buNone/>
            </a:pPr>
            <a:r>
              <a:rPr lang="he-IL" sz="2400" b="1" dirty="0" smtClean="0"/>
              <a:t>ן  </a:t>
            </a:r>
            <a:r>
              <a:rPr lang="he-IL" sz="2400" dirty="0" smtClean="0"/>
              <a:t>נאהב ולנצח נזכור אותך.</a:t>
            </a:r>
            <a:endParaRPr lang="he-IL" sz="2400" b="1"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984237" y="1712429"/>
            <a:ext cx="5319996" cy="2992498"/>
          </a:xfrm>
          <a:prstGeom prst="rect">
            <a:avLst/>
          </a:prstGeom>
          <a:ln>
            <a:noFill/>
          </a:ln>
          <a:effectLst>
            <a:softEdge rad="112500"/>
          </a:effectLst>
        </p:spPr>
      </p:pic>
    </p:spTree>
    <p:extLst>
      <p:ext uri="{BB962C8B-B14F-4D97-AF65-F5344CB8AC3E}">
        <p14:creationId xmlns:p14="http://schemas.microsoft.com/office/powerpoint/2010/main" val="3849223795"/>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7" presetClass="entr" presetSubtype="0" fill="hold" grpId="0" nodeType="after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7"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19795"/>
            <a:ext cx="9144000" cy="6441572"/>
          </a:xfrm>
          <a:prstGeom prst="rect">
            <a:avLst/>
          </a:prstGeom>
          <a:noFill/>
        </p:spPr>
        <p:txBody>
          <a:bodyPr wrap="square" lIns="91440" tIns="45720" rIns="91440" bIns="45720">
            <a:spAutoFit/>
          </a:bodyPr>
          <a:lstStyle/>
          <a:p>
            <a:pPr marL="45720" indent="0" algn="ctr">
              <a:lnSpc>
                <a:spcPct val="150000"/>
              </a:lnSpc>
              <a:buNone/>
            </a:pPr>
            <a:r>
              <a:rPr lang="he-IL"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פחדת...</a:t>
            </a:r>
          </a:p>
          <a:p>
            <a:pPr marL="45720" indent="0" algn="ctr">
              <a:lnSpc>
                <a:spcPct val="150000"/>
              </a:lnSpc>
              <a:buNone/>
            </a:pPr>
            <a:r>
              <a:rPr lang="he-IL"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היית חייל פשוט. אבל לנו היית סמל להערצה כי מצפונך לא נתן לך לנטוש את החברים: נלחמת בשביל עמך!</a:t>
            </a:r>
          </a:p>
          <a:p>
            <a:pPr marL="45720" indent="0" algn="ctr">
              <a:lnSpc>
                <a:spcPct val="150000"/>
              </a:lnSpc>
              <a:buNone/>
            </a:pPr>
            <a:r>
              <a:rPr lang="he-IL"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לא על חייך הגנת אלא רצית את המדינה, כדי שאנחנו כמעט 67 שנה אחריך נהיה בטוחים ונגיד- "לנו זה לא יקרה".</a:t>
            </a:r>
            <a:endParaRPr lang="he-IL"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Tree>
    <p:extLst>
      <p:ext uri="{BB962C8B-B14F-4D97-AF65-F5344CB8AC3E}">
        <p14:creationId xmlns:p14="http://schemas.microsoft.com/office/powerpoint/2010/main" val="30683312"/>
      </p:ext>
    </p:extLst>
  </p:cSld>
  <p:clrMapOvr>
    <a:masterClrMapping/>
  </p:clrMapOvr>
  <mc:AlternateContent xmlns:mc="http://schemas.openxmlformats.org/markup-compatibility/2006" xmlns:p14="http://schemas.microsoft.com/office/powerpoint/2010/main">
    <mc:Choice Requires="p14">
      <p:transition spd="slow" p14:dur="2000" advTm="15000">
        <p:pull dir="r"/>
      </p:transition>
    </mc:Choice>
    <mc:Fallback xmlns="">
      <p:transition spd="slow" advTm="15000">
        <p:pull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strVal val="#ppt_w*0.70"/>
                                          </p:val>
                                        </p:tav>
                                        <p:tav tm="100000">
                                          <p:val>
                                            <p:strVal val="#ppt_w"/>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116632"/>
            <a:ext cx="9144000" cy="6740307"/>
          </a:xfrm>
          <a:prstGeom prst="rect">
            <a:avLst/>
          </a:prstGeom>
          <a:noFill/>
        </p:spPr>
        <p:txBody>
          <a:bodyPr wrap="square" lIns="91440" tIns="45720" rIns="91440" bIns="45720">
            <a:spAutoFit/>
          </a:bodyPr>
          <a:lstStyle/>
          <a:p>
            <a:pPr marL="45720" indent="0" algn="ctr">
              <a:lnSpc>
                <a:spcPct val="150000"/>
              </a:lnSpc>
              <a:buNone/>
            </a:pPr>
            <a:r>
              <a:rPr lang="he-IL"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הם רצו שתמות- אנחנו שתחיה.</a:t>
            </a:r>
          </a:p>
          <a:p>
            <a:pPr marL="45720" indent="0" algn="ctr">
              <a:lnSpc>
                <a:spcPct val="150000"/>
              </a:lnSpc>
              <a:buNone/>
            </a:pPr>
            <a:r>
              <a:rPr lang="he-IL"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הם חפצו שתיכשל- אנחנו שתזכה.</a:t>
            </a:r>
          </a:p>
          <a:p>
            <a:pPr marL="45720" indent="0" algn="ctr">
              <a:lnSpc>
                <a:spcPct val="150000"/>
              </a:lnSpc>
              <a:buNone/>
            </a:pPr>
            <a:r>
              <a:rPr lang="he-IL"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בשבילם נהרגת- בשבילנו זכית !</a:t>
            </a:r>
          </a:p>
          <a:p>
            <a:pPr marL="45720" indent="0" algn="ctr">
              <a:lnSpc>
                <a:spcPct val="150000"/>
              </a:lnSpc>
              <a:buNone/>
            </a:pPr>
            <a:r>
              <a:rPr lang="he-IL"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במדינת ישראל, שמקרה ליבה מודה על ניצחונך.</a:t>
            </a:r>
          </a:p>
          <a:p>
            <a:pPr marL="45720" indent="0" algn="ctr">
              <a:lnSpc>
                <a:spcPct val="150000"/>
              </a:lnSpc>
              <a:buNone/>
            </a:pPr>
            <a:r>
              <a:rPr lang="he-IL"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יהי ברוך זכרך! </a:t>
            </a:r>
            <a:endParaRPr lang="he-IL" sz="48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420672844"/>
      </p:ext>
    </p:extLst>
  </p:cSld>
  <p:clrMapOvr>
    <a:masterClrMapping/>
  </p:clrMapOvr>
  <mc:AlternateContent xmlns:mc="http://schemas.openxmlformats.org/markup-compatibility/2006" xmlns:p14="http://schemas.microsoft.com/office/powerpoint/2010/main">
    <mc:Choice Requires="p14">
      <p:transition spd="slow" p14:dur="1500" advTm="14000">
        <p14:warp dir="in"/>
      </p:transition>
    </mc:Choice>
    <mc:Fallback xmlns="">
      <p:transition spd="slow" advTm="1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043608" y="548680"/>
            <a:ext cx="7315200" cy="5112568"/>
          </a:xfrm>
        </p:spPr>
        <p:txBody>
          <a:bodyPr>
            <a:normAutofit/>
          </a:bodyPr>
          <a:lstStyle/>
          <a:p>
            <a:pPr marL="45720" indent="0" algn="ctr">
              <a:lnSpc>
                <a:spcPct val="200000"/>
              </a:lnSpc>
              <a:buNone/>
            </a:pPr>
            <a:r>
              <a:rPr lang="he-IL" sz="2400" dirty="0" smtClean="0"/>
              <a:t>במהלך עבודתי גיליתי בן אדם מדהים, בן אדם טוב. גיליתי שלמרות שקשה ממשיכים ולא מרימים ידיים עד לרגע האחרון. אהרון אני רוצה להודות לך כי בזכותך ועוד רבים כמוך יש לנו מדינה לתפארת! </a:t>
            </a:r>
          </a:p>
          <a:p>
            <a:pPr marL="45720" indent="0" algn="ctr">
              <a:lnSpc>
                <a:spcPct val="200000"/>
              </a:lnSpc>
              <a:buNone/>
            </a:pPr>
            <a:r>
              <a:rPr lang="he-IL" sz="2400" dirty="0" smtClean="0"/>
              <a:t>אני מקווה שהצלחתי לתאר את מסכת חייו כראוי לגיבור שכזה</a:t>
            </a:r>
          </a:p>
          <a:p>
            <a:pPr marL="45720" indent="0" algn="ctr">
              <a:lnSpc>
                <a:spcPct val="200000"/>
              </a:lnSpc>
              <a:buNone/>
            </a:pPr>
            <a:r>
              <a:rPr lang="he-IL" sz="2400" dirty="0" smtClean="0"/>
              <a:t>יהי זכרו ברוך!</a:t>
            </a:r>
            <a:endParaRPr lang="he-IL" sz="2400" dirty="0"/>
          </a:p>
        </p:txBody>
      </p:sp>
    </p:spTree>
    <p:extLst>
      <p:ext uri="{BB962C8B-B14F-4D97-AF65-F5344CB8AC3E}">
        <p14:creationId xmlns:p14="http://schemas.microsoft.com/office/powerpoint/2010/main" val="45352559"/>
      </p:ext>
    </p:extLst>
  </p:cSld>
  <p:clrMapOvr>
    <a:masterClrMapping/>
  </p:clrMapOvr>
  <mc:AlternateContent xmlns:mc="http://schemas.openxmlformats.org/markup-compatibility/2006" xmlns:p14="http://schemas.microsoft.com/office/powerpoint/2010/main">
    <mc:Choice Requires="p14">
      <p:transition spd="slow" p14:dur="1750" advTm="17000">
        <p:randomBar dir="vert"/>
      </p:transition>
    </mc:Choice>
    <mc:Fallback xmlns="">
      <p:transition spd="slow" advTm="17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2000"/>
                                        <p:tgtEl>
                                          <p:spTgt spid="3">
                                            <p:txEl>
                                              <p:pRg st="0" end="0"/>
                                            </p:txEl>
                                          </p:spTgt>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2000"/>
                                        <p:tgtEl>
                                          <p:spTgt spid="3">
                                            <p:txEl>
                                              <p:pRg st="1" end="1"/>
                                            </p:txEl>
                                          </p:spTgt>
                                        </p:tgtEl>
                                      </p:cBhvr>
                                    </p:animEffect>
                                  </p:childTnLst>
                                </p:cTn>
                              </p:par>
                            </p:childTnLst>
                          </p:cTn>
                        </p:par>
                        <p:par>
                          <p:cTn id="18" fill="hold">
                            <p:stCondLst>
                              <p:cond delay="4000"/>
                            </p:stCondLst>
                            <p:childTnLst>
                              <p:par>
                                <p:cTn id="19" presetID="31"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2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30162" y="2420888"/>
            <a:ext cx="9144000"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he-IL"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כותבת ועורכת המצגת : לירז סעדיה</a:t>
            </a:r>
            <a:endParaRPr lang="he-IL"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82862086"/>
      </p:ext>
    </p:extLst>
  </p:cSld>
  <p:clrMapOvr>
    <a:masterClrMapping/>
  </p:clrMapOvr>
  <p:transition spd="slow" advTm="4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0" fill="hold"/>
                                        <p:tgtEl>
                                          <p:spTgt spid="4"/>
                                        </p:tgtEl>
                                        <p:attrNameLst>
                                          <p:attrName>ppt_x</p:attrName>
                                        </p:attrNameLst>
                                      </p:cBhvr>
                                      <p:tavLst>
                                        <p:tav tm="0">
                                          <p:val>
                                            <p:strVal val="#ppt_x"/>
                                          </p:val>
                                        </p:tav>
                                        <p:tav tm="100000">
                                          <p:val>
                                            <p:strVal val="#ppt_x"/>
                                          </p:val>
                                        </p:tav>
                                      </p:tavLst>
                                    </p:anim>
                                    <p:anim calcmode="lin" valueType="num">
                                      <p:cBhvr>
                                        <p:cTn id="8" dur="15000" fill="hold"/>
                                        <p:tgtEl>
                                          <p:spTgt spid="4"/>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1331640" y="1916832"/>
            <a:ext cx="6030817" cy="3677866"/>
          </a:xfrm>
          <a:prstGeom prst="rect">
            <a:avLst/>
          </a:prstGeom>
          <a:noFill/>
        </p:spPr>
        <p:txBody>
          <a:bodyPr wrap="none" lIns="91440" tIns="45720" rIns="91440" bIns="45720">
            <a:spAutoFit/>
          </a:bodyPr>
          <a:lstStyle/>
          <a:p>
            <a:pPr algn="ctr">
              <a:lnSpc>
                <a:spcPct val="150000"/>
              </a:lnSpc>
            </a:pPr>
            <a:r>
              <a:rPr lang="he-I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כיתה י'1 </a:t>
            </a:r>
            <a:br>
              <a:rPr lang="he-I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br>
            <a:r>
              <a:rPr lang="he-I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קריית החינוך אמירים</a:t>
            </a:r>
            <a:br>
              <a:rPr lang="he-I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br>
            <a:r>
              <a:rPr lang="he-IL"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ראשון לציון</a:t>
            </a:r>
            <a:endParaRPr lang="he-IL"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extLst>
      <p:ext uri="{BB962C8B-B14F-4D97-AF65-F5344CB8AC3E}">
        <p14:creationId xmlns:p14="http://schemas.microsoft.com/office/powerpoint/2010/main" val="1505864297"/>
      </p:ext>
    </p:extLst>
  </p:cSld>
  <p:clrMapOvr>
    <a:masterClrMapping/>
  </p:clrMapOvr>
  <mc:AlternateContent xmlns:mc="http://schemas.openxmlformats.org/markup-compatibility/2006" xmlns:p14="http://schemas.microsoft.com/office/powerpoint/2010/main">
    <mc:Choice Requires="p14">
      <p:transition spd="slow" p14:dur="2000" advTm="10000">
        <p:split orient="vert"/>
      </p:transition>
    </mc:Choice>
    <mc:Fallback xmlns="">
      <p:transition spd="slow" advTm="1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0" fill="hold"/>
                                        <p:tgtEl>
                                          <p:spTgt spid="4"/>
                                        </p:tgtEl>
                                        <p:attrNameLst>
                                          <p:attrName>ppt_x</p:attrName>
                                        </p:attrNameLst>
                                      </p:cBhvr>
                                      <p:tavLst>
                                        <p:tav tm="0">
                                          <p:val>
                                            <p:strVal val="#ppt_x"/>
                                          </p:val>
                                        </p:tav>
                                        <p:tav tm="100000">
                                          <p:val>
                                            <p:strVal val="#ppt_x"/>
                                          </p:val>
                                        </p:tav>
                                      </p:tavLst>
                                    </p:anim>
                                    <p:anim calcmode="lin" valueType="num">
                                      <p:cBhvr>
                                        <p:cTn id="8" dur="15000" fill="hold"/>
                                        <p:tgtEl>
                                          <p:spTgt spid="4"/>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6" name="מציין מיקום תוכן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040883942"/>
      </p:ext>
    </p:extLst>
  </p:cSld>
  <p:clrMapOvr>
    <a:masterClrMapping/>
  </p:clrMapOvr>
  <mc:AlternateContent xmlns:mc="http://schemas.openxmlformats.org/markup-compatibility/2006" xmlns:p14="http://schemas.microsoft.com/office/powerpoint/2010/main">
    <mc:Choice Requires="p14">
      <p:transition spd="slow" p14:dur="1250" advTm="11000">
        <p:wheel spokes="1"/>
      </p:transition>
    </mc:Choice>
    <mc:Fallback xmlns="">
      <p:transition spd="slow" advTm="11000">
        <p:wheel spokes="1"/>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פרספקטיבה">
  <a:themeElements>
    <a:clrScheme name="גווני אפור">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קלאסי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פרספקטיבה">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2688</TotalTime>
  <Words>753</Words>
  <Application>Microsoft Office PowerPoint</Application>
  <PresentationFormat>‫הצגה על המסך (4:3)</PresentationFormat>
  <Paragraphs>62</Paragraphs>
  <Slides>25</Slides>
  <Notes>0</Notes>
  <HiddenSlides>0</HiddenSlides>
  <MMClips>5</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25</vt:i4>
      </vt:variant>
    </vt:vector>
  </HeadingPairs>
  <TitlesOfParts>
    <vt:vector size="29" baseType="lpstr">
      <vt:lpstr>Aharoni</vt:lpstr>
      <vt:lpstr>Arial</vt:lpstr>
      <vt:lpstr>Wingdings</vt:lpstr>
      <vt:lpstr>פרספקטיבה</vt:lpstr>
      <vt:lpstr>טוראי אהרון (אהרל'ה) שרמן  בן רחל ומשה   נפל ביום ג' בסיוון תש"ח (10.06.1948) בן 21 בנופלו  שירת בחיל הרגלים    מקום מנוחתו בית העלמין הצבאי ראשון לציון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לירז סעדיה</dc:creator>
  <cp:lastModifiedBy>וודיתו דמטה</cp:lastModifiedBy>
  <cp:revision>32</cp:revision>
  <dcterms:created xsi:type="dcterms:W3CDTF">2015-03-07T15:15:50Z</dcterms:created>
  <dcterms:modified xsi:type="dcterms:W3CDTF">2017-12-18T10:11:46Z</dcterms:modified>
</cp:coreProperties>
</file>